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69"/>
  </p:notesMasterIdLst>
  <p:sldIdLst>
    <p:sldId id="257" r:id="rId2"/>
    <p:sldId id="258" r:id="rId3"/>
    <p:sldId id="259" r:id="rId4"/>
    <p:sldId id="260" r:id="rId5"/>
    <p:sldId id="261" r:id="rId6"/>
    <p:sldId id="268" r:id="rId7"/>
    <p:sldId id="263" r:id="rId8"/>
    <p:sldId id="267" r:id="rId9"/>
    <p:sldId id="264" r:id="rId10"/>
    <p:sldId id="265" r:id="rId11"/>
    <p:sldId id="282" r:id="rId12"/>
    <p:sldId id="266" r:id="rId13"/>
    <p:sldId id="278" r:id="rId14"/>
    <p:sldId id="270" r:id="rId15"/>
    <p:sldId id="269" r:id="rId16"/>
    <p:sldId id="279" r:id="rId17"/>
    <p:sldId id="271" r:id="rId18"/>
    <p:sldId id="272" r:id="rId19"/>
    <p:sldId id="273" r:id="rId20"/>
    <p:sldId id="274" r:id="rId21"/>
    <p:sldId id="280" r:id="rId22"/>
    <p:sldId id="275" r:id="rId23"/>
    <p:sldId id="281" r:id="rId24"/>
    <p:sldId id="276" r:id="rId25"/>
    <p:sldId id="277" r:id="rId26"/>
    <p:sldId id="283" r:id="rId27"/>
    <p:sldId id="287" r:id="rId28"/>
    <p:sldId id="285" r:id="rId29"/>
    <p:sldId id="293" r:id="rId30"/>
    <p:sldId id="294" r:id="rId31"/>
    <p:sldId id="295" r:id="rId32"/>
    <p:sldId id="289" r:id="rId33"/>
    <p:sldId id="296" r:id="rId34"/>
    <p:sldId id="297" r:id="rId35"/>
    <p:sldId id="298" r:id="rId36"/>
    <p:sldId id="299" r:id="rId37"/>
    <p:sldId id="300" r:id="rId38"/>
    <p:sldId id="301" r:id="rId39"/>
    <p:sldId id="302" r:id="rId40"/>
    <p:sldId id="305" r:id="rId41"/>
    <p:sldId id="303" r:id="rId42"/>
    <p:sldId id="306" r:id="rId43"/>
    <p:sldId id="307" r:id="rId44"/>
    <p:sldId id="304" r:id="rId45"/>
    <p:sldId id="284" r:id="rId46"/>
    <p:sldId id="311" r:id="rId47"/>
    <p:sldId id="312" r:id="rId48"/>
    <p:sldId id="313" r:id="rId49"/>
    <p:sldId id="314" r:id="rId50"/>
    <p:sldId id="315" r:id="rId51"/>
    <p:sldId id="325" r:id="rId52"/>
    <p:sldId id="327" r:id="rId53"/>
    <p:sldId id="316" r:id="rId54"/>
    <p:sldId id="317" r:id="rId55"/>
    <p:sldId id="326" r:id="rId56"/>
    <p:sldId id="318" r:id="rId57"/>
    <p:sldId id="286" r:id="rId58"/>
    <p:sldId id="288" r:id="rId59"/>
    <p:sldId id="308" r:id="rId60"/>
    <p:sldId id="319" r:id="rId61"/>
    <p:sldId id="309" r:id="rId62"/>
    <p:sldId id="320" r:id="rId63"/>
    <p:sldId id="310" r:id="rId64"/>
    <p:sldId id="321" r:id="rId65"/>
    <p:sldId id="322" r:id="rId66"/>
    <p:sldId id="323" r:id="rId67"/>
    <p:sldId id="324" r:id="rId68"/>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2C1E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92" autoAdjust="0"/>
    <p:restoredTop sz="78085" autoAdjust="0"/>
  </p:normalViewPr>
  <p:slideViewPr>
    <p:cSldViewPr>
      <p:cViewPr>
        <p:scale>
          <a:sx n="66" d="100"/>
          <a:sy n="66" d="100"/>
        </p:scale>
        <p:origin x="-2850" y="-546"/>
      </p:cViewPr>
      <p:guideLst>
        <p:guide orient="horz" pos="2160"/>
        <p:guide pos="2880"/>
      </p:guideLst>
    </p:cSldViewPr>
  </p:slideViewPr>
  <p:outlineViewPr>
    <p:cViewPr>
      <p:scale>
        <a:sx n="33" d="100"/>
        <a:sy n="33" d="100"/>
      </p:scale>
      <p:origin x="12" y="19412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pn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3.png>
</file>

<file path=ppt/media/image4.png>
</file>

<file path=ppt/media/image5.png>
</file>

<file path=ppt/media/image6.tmp>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C3038C7-F310-4E30-9291-5DBEFB7E6BF7}" type="datetimeFigureOut">
              <a:rPr lang="zh-TW" altLang="en-US" smtClean="0"/>
              <a:t>2018/12/27</a:t>
            </a:fld>
            <a:endParaRPr lang="zh-TW" altLang="en-US"/>
          </a:p>
        </p:txBody>
      </p:sp>
      <p:sp>
        <p:nvSpPr>
          <p:cNvPr id="4" name="投影片圖像版面配置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4CE0450-8406-4271-B1AD-F9C1A74DB453}" type="slidenum">
              <a:rPr lang="zh-TW" altLang="en-US" smtClean="0"/>
              <a:t>‹#›</a:t>
            </a:fld>
            <a:endParaRPr lang="zh-TW" altLang="en-US"/>
          </a:p>
        </p:txBody>
      </p:sp>
    </p:spTree>
    <p:extLst>
      <p:ext uri="{BB962C8B-B14F-4D97-AF65-F5344CB8AC3E}">
        <p14:creationId xmlns:p14="http://schemas.microsoft.com/office/powerpoint/2010/main" val="36966603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zh.wikipedia.org/wiki/UNIX" TargetMode="External"/><Relationship Id="rId2" Type="http://schemas.openxmlformats.org/officeDocument/2006/relationships/slide" Target="../slides/slide27.xml"/><Relationship Id="rId1" Type="http://schemas.openxmlformats.org/officeDocument/2006/relationships/notesMaster" Target="../notesMasters/notesMaster1.xml"/><Relationship Id="rId5" Type="http://schemas.openxmlformats.org/officeDocument/2006/relationships/hyperlink" Target="https://zh.wikipedia.org/wiki/%E5%91%BD%E4%BB%A4_(%E8%AE%A1%E7%AE%97%E6%9C%BA)" TargetMode="External"/><Relationship Id="rId4" Type="http://schemas.openxmlformats.org/officeDocument/2006/relationships/hyperlink" Target="https://zh.wikipedia.org/wiki/%E6%93%8D%E4%BD%9C%E7%B3%BB%E7%BB%9F" TargetMode="Externa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85D75F98-DE8B-496E-BEE8-B7A67C966A6E}" type="slidenum">
              <a:rPr lang="zh-TW" altLang="en-US" smtClean="0"/>
              <a:t>1</a:t>
            </a:fld>
            <a:endParaRPr lang="zh-TW" altLang="en-US"/>
          </a:p>
        </p:txBody>
      </p:sp>
    </p:spTree>
    <p:extLst>
      <p:ext uri="{BB962C8B-B14F-4D97-AF65-F5344CB8AC3E}">
        <p14:creationId xmlns:p14="http://schemas.microsoft.com/office/powerpoint/2010/main" val="21771277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作業系統經歷了漫長的發展歷史，我們接下來總結。</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11</a:t>
            </a:fld>
            <a:endParaRPr lang="zh-TW" altLang="en-US"/>
          </a:p>
        </p:txBody>
      </p:sp>
    </p:spTree>
    <p:extLst>
      <p:ext uri="{BB962C8B-B14F-4D97-AF65-F5344CB8AC3E}">
        <p14:creationId xmlns:p14="http://schemas.microsoft.com/office/powerpoint/2010/main" val="2259135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eaLnBrk="1" hangingPunct="1"/>
            <a:r>
              <a:rPr lang="zh-TW" altLang="en-US" dirty="0" smtClean="0"/>
              <a:t>每個要執行的程式都稱為</a:t>
            </a:r>
            <a:r>
              <a:rPr lang="zh-TW" altLang="en-US" b="1" dirty="0" smtClean="0"/>
              <a:t>工作</a:t>
            </a:r>
            <a:r>
              <a:rPr lang="en-US" altLang="zh-TW" b="1" dirty="0" smtClean="0"/>
              <a:t>(job)</a:t>
            </a:r>
            <a:r>
              <a:rPr lang="zh-TW" altLang="en-US" dirty="0" smtClean="0"/>
              <a:t>。 </a:t>
            </a:r>
            <a:endParaRPr lang="en-US" altLang="zh-TW" sz="1200" b="1" i="0" kern="1200" dirty="0" smtClean="0">
              <a:solidFill>
                <a:schemeClr val="tx1"/>
              </a:solidFill>
              <a:effectLst/>
              <a:latin typeface="Times New Roman" panose="02020603050405020304" pitchFamily="18" charset="0"/>
              <a:ea typeface="+mn-ea"/>
              <a:cs typeface="+mn-cs"/>
            </a:endParaRPr>
          </a:p>
          <a:p>
            <a:pPr eaLnBrk="1" hangingPunct="1"/>
            <a:endParaRPr lang="en-US" altLang="zh-TW" sz="1200" b="0" i="0" kern="1200" dirty="0" smtClean="0">
              <a:solidFill>
                <a:schemeClr val="tx1"/>
              </a:solidFill>
              <a:effectLst/>
              <a:latin typeface="Times New Roman" panose="02020603050405020304" pitchFamily="18" charset="0"/>
              <a:ea typeface="+mn-ea"/>
              <a:cs typeface="+mn-cs"/>
            </a:endParaRPr>
          </a:p>
          <a:p>
            <a:pPr eaLnBrk="1" hangingPunct="1"/>
            <a:r>
              <a:rPr lang="zh-TW" altLang="en-US" sz="1200" b="0" i="0" kern="1200" dirty="0" smtClean="0">
                <a:solidFill>
                  <a:schemeClr val="tx1"/>
                </a:solidFill>
                <a:effectLst/>
                <a:latin typeface="Times New Roman" panose="02020603050405020304" pitchFamily="18" charset="0"/>
                <a:ea typeface="+mn-ea"/>
                <a:cs typeface="+mn-cs"/>
              </a:rPr>
              <a:t>採用</a:t>
            </a:r>
            <a:r>
              <a:rPr lang="zh-TW" altLang="en-US" sz="1200" b="1" i="0" kern="1200" dirty="0" smtClean="0">
                <a:solidFill>
                  <a:schemeClr val="tx1"/>
                </a:solidFill>
                <a:effectLst/>
                <a:latin typeface="Times New Roman" panose="02020603050405020304" pitchFamily="18" charset="0"/>
                <a:ea typeface="+mn-ea"/>
                <a:cs typeface="+mn-cs"/>
              </a:rPr>
              <a:t>批次方式</a:t>
            </a:r>
            <a:r>
              <a:rPr lang="zh-TW" altLang="en-US" sz="1200" b="0" i="0" kern="1200" dirty="0" smtClean="0">
                <a:solidFill>
                  <a:schemeClr val="tx1"/>
                </a:solidFill>
                <a:effectLst/>
                <a:latin typeface="Times New Roman" panose="02020603050405020304" pitchFamily="18" charset="0"/>
                <a:ea typeface="+mn-ea"/>
                <a:cs typeface="+mn-cs"/>
              </a:rPr>
              <a:t>處理資料的系統。</a:t>
            </a:r>
            <a:endParaRPr lang="en-US" altLang="zh-TW" sz="1200" b="0" i="0" kern="1200" dirty="0" smtClean="0">
              <a:solidFill>
                <a:schemeClr val="tx1"/>
              </a:solidFill>
              <a:effectLst/>
              <a:latin typeface="Times New Roman" panose="02020603050405020304" pitchFamily="18" charset="0"/>
              <a:ea typeface="+mn-ea"/>
              <a:cs typeface="+mn-cs"/>
            </a:endParaRPr>
          </a:p>
          <a:p>
            <a:pPr eaLnBrk="1" hangingPunct="1"/>
            <a:r>
              <a:rPr lang="zh-TW" altLang="en-US" sz="1200" b="0" i="0" kern="1200" dirty="0" smtClean="0">
                <a:solidFill>
                  <a:schemeClr val="tx1"/>
                </a:solidFill>
                <a:effectLst/>
                <a:latin typeface="Times New Roman" panose="02020603050405020304" pitchFamily="18" charset="0"/>
                <a:ea typeface="+mn-ea"/>
                <a:cs typeface="+mn-cs"/>
              </a:rPr>
              <a:t>此種系統採</a:t>
            </a:r>
            <a:r>
              <a:rPr lang="zh-TW" altLang="en-US" sz="1200" b="1" i="0" u="none" kern="1200" dirty="0" smtClean="0">
                <a:solidFill>
                  <a:schemeClr val="tx1"/>
                </a:solidFill>
                <a:effectLst/>
                <a:latin typeface="Times New Roman" panose="02020603050405020304" pitchFamily="18" charset="0"/>
                <a:ea typeface="+mn-ea"/>
                <a:cs typeface="+mn-cs"/>
              </a:rPr>
              <a:t>分類</a:t>
            </a:r>
            <a:r>
              <a:rPr lang="zh-TW" altLang="en-US" sz="1200" b="0" i="0" kern="1200" dirty="0" smtClean="0">
                <a:solidFill>
                  <a:schemeClr val="tx1"/>
                </a:solidFill>
                <a:effectLst/>
                <a:latin typeface="Times New Roman" panose="02020603050405020304" pitchFamily="18" charset="0"/>
                <a:ea typeface="+mn-ea"/>
                <a:cs typeface="+mn-cs"/>
              </a:rPr>
              <a:t>方式處理資料，將許多類似的資料處理程式加以集中處理。</a:t>
            </a:r>
            <a:endParaRPr lang="en-US" altLang="zh-TW" sz="1200" b="0" i="0" kern="1200" dirty="0" smtClean="0">
              <a:solidFill>
                <a:schemeClr val="tx1"/>
              </a:solidFill>
              <a:effectLst/>
              <a:latin typeface="Times New Roman" panose="02020603050405020304" pitchFamily="18" charset="0"/>
              <a:ea typeface="+mn-ea"/>
              <a:cs typeface="+mn-cs"/>
            </a:endParaRPr>
          </a:p>
          <a:p>
            <a:pPr eaLnBrk="1" hangingPunct="1"/>
            <a:endParaRPr lang="en-US" altLang="zh-TW" sz="1200" b="0" i="0" kern="1200" dirty="0" smtClean="0">
              <a:solidFill>
                <a:schemeClr val="tx1"/>
              </a:solidFill>
              <a:effectLst/>
              <a:latin typeface="Times New Roman" panose="02020603050405020304" pitchFamily="18" charset="0"/>
              <a:ea typeface="+mn-ea"/>
              <a:cs typeface="+mn-cs"/>
            </a:endParaRPr>
          </a:p>
          <a:p>
            <a:pPr eaLnBrk="1" hangingPunct="1"/>
            <a:r>
              <a:rPr lang="zh-TW" altLang="en-US" sz="1200" b="0" i="0" kern="1200" dirty="0" smtClean="0">
                <a:solidFill>
                  <a:schemeClr val="tx1"/>
                </a:solidFill>
                <a:effectLst/>
                <a:latin typeface="Times New Roman" panose="02020603050405020304" pitchFamily="18" charset="0"/>
                <a:ea typeface="+mn-ea"/>
                <a:cs typeface="+mn-cs"/>
              </a:rPr>
              <a:t>一個程式處理完後再處理下一程式。</a:t>
            </a:r>
            <a:endParaRPr lang="en-US" altLang="zh-TW" sz="1200" b="0" i="0" kern="1200" dirty="0" smtClean="0">
              <a:solidFill>
                <a:schemeClr val="tx1"/>
              </a:solidFill>
              <a:effectLst/>
              <a:latin typeface="Times New Roman" panose="02020603050405020304" pitchFamily="18" charset="0"/>
              <a:ea typeface="+mn-ea"/>
              <a:cs typeface="+mn-cs"/>
            </a:endParaRPr>
          </a:p>
          <a:p>
            <a:pPr eaLnBrk="1" hangingPunct="1"/>
            <a:endParaRPr lang="en-US" altLang="zh-TW" sz="1200" b="0" i="0" kern="1200" dirty="0" smtClean="0">
              <a:solidFill>
                <a:schemeClr val="tx1"/>
              </a:solidFill>
              <a:effectLst/>
              <a:latin typeface="Times New Roman" panose="02020603050405020304" pitchFamily="18" charset="0"/>
              <a:ea typeface="+mn-ea"/>
              <a:cs typeface="+mn-cs"/>
            </a:endParaRPr>
          </a:p>
          <a:p>
            <a:pPr eaLnBrk="1" hangingPunct="1"/>
            <a:r>
              <a:rPr lang="zh-TW" altLang="en-US" sz="1200" b="0" i="0" kern="1200" dirty="0" smtClean="0">
                <a:solidFill>
                  <a:schemeClr val="tx1"/>
                </a:solidFill>
                <a:effectLst/>
                <a:latin typeface="Times New Roman" panose="02020603050405020304" pitchFamily="18" charset="0"/>
                <a:ea typeface="+mn-ea"/>
                <a:cs typeface="+mn-cs"/>
              </a:rPr>
              <a:t>此類處理方式適於處理</a:t>
            </a:r>
            <a:r>
              <a:rPr lang="zh-TW" altLang="en-US" sz="1200" b="0" i="0" u="sng" kern="1200" dirty="0" smtClean="0">
                <a:solidFill>
                  <a:schemeClr val="tx1"/>
                </a:solidFill>
                <a:effectLst/>
                <a:latin typeface="Times New Roman" panose="02020603050405020304" pitchFamily="18" charset="0"/>
                <a:ea typeface="+mn-ea"/>
                <a:cs typeface="+mn-cs"/>
              </a:rPr>
              <a:t>大量資料</a:t>
            </a:r>
            <a:r>
              <a:rPr lang="zh-TW" altLang="en-US" sz="1200" b="0" i="0" kern="1200" dirty="0" smtClean="0">
                <a:solidFill>
                  <a:schemeClr val="tx1"/>
                </a:solidFill>
                <a:effectLst/>
                <a:latin typeface="Times New Roman" panose="02020603050405020304" pitchFamily="18" charset="0"/>
                <a:ea typeface="+mn-ea"/>
                <a:cs typeface="+mn-cs"/>
              </a:rPr>
              <a:t>的系統。</a:t>
            </a:r>
            <a:endParaRPr lang="en-US" altLang="en-US" b="0" dirty="0" smtClean="0"/>
          </a:p>
          <a:p>
            <a:pPr algn="l"/>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12</a:t>
            </a:fld>
            <a:endParaRPr lang="zh-TW" altLang="en-US"/>
          </a:p>
        </p:txBody>
      </p:sp>
    </p:spTree>
    <p:extLst>
      <p:ext uri="{BB962C8B-B14F-4D97-AF65-F5344CB8AC3E}">
        <p14:creationId xmlns:p14="http://schemas.microsoft.com/office/powerpoint/2010/main" val="40384529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gn="l"/>
            <a:r>
              <a:rPr lang="zh-TW" altLang="en-US" sz="1200" b="0" i="0" kern="1200" dirty="0" smtClean="0">
                <a:solidFill>
                  <a:schemeClr val="tx1"/>
                </a:solidFill>
                <a:effectLst/>
                <a:latin typeface="+mn-lt"/>
                <a:ea typeface="+mn-ea"/>
                <a:cs typeface="+mn-cs"/>
              </a:rPr>
              <a:t>由於批量處理系統</a:t>
            </a:r>
            <a:r>
              <a:rPr lang="zh-TW" altLang="en-US" sz="1200" b="1" i="0" kern="1200" dirty="0" smtClean="0">
                <a:solidFill>
                  <a:schemeClr val="tx1"/>
                </a:solidFill>
                <a:effectLst/>
                <a:latin typeface="+mn-lt"/>
                <a:ea typeface="+mn-ea"/>
                <a:cs typeface="+mn-cs"/>
              </a:rPr>
              <a:t>對處理器的負擔較小</a:t>
            </a:r>
            <a:r>
              <a:rPr lang="en-US" altLang="zh-TW" sz="1200" b="1" i="0" kern="1200" dirty="0" smtClean="0">
                <a:solidFill>
                  <a:schemeClr val="tx1"/>
                </a:solidFill>
                <a:effectLst/>
                <a:latin typeface="+mn-lt"/>
                <a:ea typeface="+mn-ea"/>
                <a:cs typeface="+mn-cs"/>
              </a:rPr>
              <a:t>(</a:t>
            </a:r>
            <a:r>
              <a:rPr lang="zh-TW" altLang="en-US" sz="1200" b="1" i="0" kern="1200" dirty="0" smtClean="0">
                <a:solidFill>
                  <a:schemeClr val="tx1"/>
                </a:solidFill>
                <a:effectLst/>
                <a:latin typeface="+mn-lt"/>
                <a:ea typeface="+mn-ea"/>
                <a:cs typeface="+mn-cs"/>
              </a:rPr>
              <a:t>一次處理多個資料，不須一直詢問處理器</a:t>
            </a:r>
            <a:r>
              <a:rPr lang="en-US" altLang="zh-TW" sz="1200" b="1" i="0" kern="1200" dirty="0" smtClean="0">
                <a:solidFill>
                  <a:schemeClr val="tx1"/>
                </a:solidFill>
                <a:effectLst/>
                <a:latin typeface="+mn-lt"/>
                <a:ea typeface="+mn-ea"/>
                <a:cs typeface="+mn-cs"/>
              </a:rPr>
              <a:t>)</a:t>
            </a:r>
            <a:r>
              <a:rPr lang="zh-TW" altLang="en-US" sz="1200" b="0" i="0" kern="1200" dirty="0" smtClean="0">
                <a:solidFill>
                  <a:schemeClr val="tx1"/>
                </a:solidFill>
                <a:effectLst/>
                <a:latin typeface="+mn-lt"/>
                <a:ea typeface="+mn-ea"/>
                <a:cs typeface="+mn-cs"/>
              </a:rPr>
              <a:t>，並且涉及</a:t>
            </a:r>
            <a:r>
              <a:rPr lang="en-US" altLang="zh-TW" sz="1200" b="0" i="0" kern="1200" dirty="0" smtClean="0">
                <a:solidFill>
                  <a:schemeClr val="tx1"/>
                </a:solidFill>
                <a:effectLst/>
                <a:latin typeface="+mn-lt"/>
                <a:ea typeface="+mn-ea"/>
                <a:cs typeface="+mn-cs"/>
              </a:rPr>
              <a:t>"</a:t>
            </a:r>
            <a:r>
              <a:rPr lang="zh-TW" altLang="en-US" sz="1200" b="1" i="0" kern="1200" dirty="0" smtClean="0">
                <a:solidFill>
                  <a:schemeClr val="tx1"/>
                </a:solidFill>
                <a:effectLst/>
                <a:latin typeface="+mn-lt"/>
                <a:ea typeface="+mn-ea"/>
                <a:cs typeface="+mn-cs"/>
              </a:rPr>
              <a:t>與使用者溝通</a:t>
            </a:r>
            <a:r>
              <a:rPr lang="en-US" altLang="zh-TW" sz="1200" b="0" i="0" kern="1200" dirty="0" smtClean="0">
                <a:solidFill>
                  <a:schemeClr val="tx1"/>
                </a:solidFill>
                <a:effectLst/>
                <a:latin typeface="+mn-lt"/>
                <a:ea typeface="+mn-ea"/>
                <a:cs typeface="+mn-cs"/>
              </a:rPr>
              <a:t>"</a:t>
            </a:r>
            <a:r>
              <a:rPr lang="zh-TW" altLang="en-US" sz="1200" b="1" i="0" kern="1200" dirty="0" smtClean="0">
                <a:solidFill>
                  <a:schemeClr val="tx1"/>
                </a:solidFill>
                <a:effectLst/>
                <a:latin typeface="+mn-lt"/>
                <a:ea typeface="+mn-ea"/>
                <a:cs typeface="+mn-cs"/>
              </a:rPr>
              <a:t>的部分較少</a:t>
            </a:r>
            <a:r>
              <a:rPr lang="zh-TW" altLang="en-US" sz="1200" b="0" i="0" kern="1200" dirty="0" smtClean="0">
                <a:solidFill>
                  <a:schemeClr val="tx1"/>
                </a:solidFill>
                <a:effectLst/>
                <a:latin typeface="+mn-lt"/>
                <a:ea typeface="+mn-ea"/>
                <a:cs typeface="+mn-cs"/>
              </a:rPr>
              <a:t>，這就是為什麼我們依然在使用批量處理系統。</a:t>
            </a:r>
            <a:endParaRPr lang="en-US" altLang="zh-TW" sz="1200" b="0" i="0" kern="1200" dirty="0" smtClean="0">
              <a:solidFill>
                <a:schemeClr val="tx1"/>
              </a:solidFill>
              <a:effectLst/>
              <a:latin typeface="+mn-lt"/>
              <a:ea typeface="+mn-ea"/>
              <a:cs typeface="+mn-cs"/>
            </a:endParaRPr>
          </a:p>
          <a:p>
            <a:pPr algn="l"/>
            <a:endParaRPr lang="en-US" altLang="zh-TW" sz="1200" b="0" i="0" kern="1200" dirty="0" smtClean="0">
              <a:solidFill>
                <a:schemeClr val="tx1"/>
              </a:solidFill>
              <a:effectLst/>
              <a:latin typeface="+mn-lt"/>
              <a:ea typeface="+mn-ea"/>
              <a:cs typeface="+mn-cs"/>
            </a:endParaRPr>
          </a:p>
          <a:p>
            <a:pPr algn="l"/>
            <a:r>
              <a:rPr lang="zh-TW" altLang="en-US" sz="1200" b="0" i="0" kern="1200" dirty="0" smtClean="0">
                <a:solidFill>
                  <a:schemeClr val="tx1"/>
                </a:solidFill>
                <a:effectLst/>
                <a:latin typeface="+mn-lt"/>
                <a:ea typeface="+mn-ea"/>
                <a:cs typeface="+mn-cs"/>
              </a:rPr>
              <a:t>批量處理系統的另一個優點是為系統提供了大量的</a:t>
            </a:r>
            <a:r>
              <a:rPr lang="zh-TW" altLang="en-US" sz="1200" b="1" i="0" kern="1200" dirty="0" smtClean="0">
                <a:solidFill>
                  <a:schemeClr val="tx1"/>
                </a:solidFill>
                <a:effectLst/>
                <a:latin typeface="+mn-lt"/>
                <a:ea typeface="+mn-ea"/>
                <a:cs typeface="+mn-cs"/>
              </a:rPr>
              <a:t>重複作業</a:t>
            </a:r>
            <a:r>
              <a:rPr lang="zh-TW" altLang="en-US" sz="1200" b="0" i="0" kern="1200" dirty="0" smtClean="0">
                <a:solidFill>
                  <a:schemeClr val="tx1"/>
                </a:solidFill>
                <a:effectLst/>
                <a:latin typeface="+mn-lt"/>
                <a:ea typeface="+mn-ea"/>
                <a:cs typeface="+mn-cs"/>
              </a:rPr>
              <a:t>，我們不必與計算機溝通就告訴系統在完成該工作後必須完成其他工作。</a:t>
            </a:r>
            <a:endParaRPr lang="en-US" altLang="zh-TW" sz="1200" b="0" i="0" kern="1200" dirty="0" smtClean="0">
              <a:solidFill>
                <a:schemeClr val="tx1"/>
              </a:solidFill>
              <a:effectLst/>
              <a:latin typeface="+mn-lt"/>
              <a:ea typeface="+mn-ea"/>
              <a:cs typeface="+mn-cs"/>
            </a:endParaRPr>
          </a:p>
          <a:p>
            <a:pPr algn="l"/>
            <a:endParaRPr lang="en-US" altLang="zh-TW" sz="1200" b="0" i="0" kern="1200" dirty="0" smtClean="0">
              <a:solidFill>
                <a:schemeClr val="tx1"/>
              </a:solidFill>
              <a:effectLst/>
              <a:latin typeface="+mn-lt"/>
              <a:ea typeface="+mn-ea"/>
              <a:cs typeface="+mn-cs"/>
            </a:endParaRPr>
          </a:p>
          <a:p>
            <a:pPr algn="l"/>
            <a:r>
              <a:rPr lang="zh-TW" altLang="en-US" sz="1200" b="0" i="0" kern="1200" dirty="0" smtClean="0">
                <a:solidFill>
                  <a:schemeClr val="tx1"/>
                </a:solidFill>
                <a:effectLst/>
                <a:latin typeface="+mn-lt"/>
                <a:ea typeface="+mn-ea"/>
                <a:cs typeface="+mn-cs"/>
              </a:rPr>
              <a:t>舊的批量處理系統不是交互式的，即在作業運行時不涉及使用者溝通。</a:t>
            </a:r>
            <a:endParaRPr lang="en-US" altLang="zh-TW" sz="1200" b="0" i="0" kern="1200" dirty="0" smtClean="0">
              <a:solidFill>
                <a:schemeClr val="tx1"/>
              </a:solidFill>
              <a:effectLst/>
              <a:latin typeface="+mn-lt"/>
              <a:ea typeface="+mn-ea"/>
              <a:cs typeface="+mn-cs"/>
            </a:endParaRPr>
          </a:p>
          <a:p>
            <a:pPr algn="l"/>
            <a:r>
              <a:rPr lang="zh-TW" altLang="en-US" sz="1200" b="0" i="0" kern="1200" dirty="0" smtClean="0">
                <a:solidFill>
                  <a:schemeClr val="tx1"/>
                </a:solidFill>
                <a:effectLst/>
                <a:latin typeface="+mn-lt"/>
                <a:ea typeface="+mn-ea"/>
                <a:cs typeface="+mn-cs"/>
              </a:rPr>
              <a:t>現代批量處理系統中，是有溝通的。</a:t>
            </a:r>
            <a:endParaRPr lang="en-US" altLang="zh-TW" sz="1200" b="0" i="0" kern="1200" dirty="0" smtClean="0">
              <a:solidFill>
                <a:schemeClr val="tx1"/>
              </a:solidFill>
              <a:effectLst/>
              <a:latin typeface="+mn-lt"/>
              <a:ea typeface="+mn-ea"/>
              <a:cs typeface="+mn-cs"/>
            </a:endParaRPr>
          </a:p>
          <a:p>
            <a:pPr algn="l"/>
            <a:r>
              <a:rPr lang="zh-TW" altLang="en-US" sz="1200" b="0" i="0" kern="1200" dirty="0" smtClean="0">
                <a:solidFill>
                  <a:schemeClr val="tx1"/>
                </a:solidFill>
                <a:effectLst/>
                <a:latin typeface="+mn-lt"/>
                <a:ea typeface="+mn-ea"/>
                <a:cs typeface="+mn-cs"/>
              </a:rPr>
              <a:t>例如，我們可以在作業上設置計時器，並在特定時間到來時計算機向處理器發送時間結束的消息。這有助於我們避免太多錯誤並使我們易於調試。</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13</a:t>
            </a:fld>
            <a:endParaRPr lang="zh-TW" altLang="en-US"/>
          </a:p>
        </p:txBody>
      </p:sp>
    </p:spTree>
    <p:extLst>
      <p:ext uri="{BB962C8B-B14F-4D97-AF65-F5344CB8AC3E}">
        <p14:creationId xmlns:p14="http://schemas.microsoft.com/office/powerpoint/2010/main" val="40384529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smtClean="0">
                <a:solidFill>
                  <a:schemeClr val="tx1"/>
                </a:solidFill>
                <a:effectLst/>
                <a:latin typeface="+mn-lt"/>
                <a:ea typeface="+mn-ea"/>
                <a:cs typeface="+mn-cs"/>
              </a:rPr>
              <a:t>批處理系統可以輕鬆管理大量重複工作。</a:t>
            </a:r>
            <a:endParaRPr lang="en-US" altLang="zh-TW"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smtClean="0">
                <a:solidFill>
                  <a:schemeClr val="tx1"/>
                </a:solidFill>
                <a:effectLst/>
                <a:latin typeface="+mn-lt"/>
                <a:ea typeface="+mn-ea"/>
                <a:cs typeface="+mn-cs"/>
              </a:rPr>
              <a:t>在批處理系統中快速完成重複作業，無需用戶交互。</a:t>
            </a:r>
          </a:p>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smtClean="0">
                <a:solidFill>
                  <a:schemeClr val="tx1"/>
                </a:solidFill>
                <a:effectLst/>
                <a:latin typeface="+mn-lt"/>
                <a:ea typeface="+mn-ea"/>
                <a:cs typeface="+mn-cs"/>
              </a:rPr>
              <a:t>批處理系統可以脫機工作，因此可以減輕處理器的壓力。</a:t>
            </a:r>
            <a:endParaRPr lang="en-US" altLang="zh-TW" sz="1200" b="0" i="0" kern="1200" dirty="0" smtClean="0">
              <a:solidFill>
                <a:schemeClr val="tx1"/>
              </a:solidFill>
              <a:effectLst/>
              <a:latin typeface="+mn-lt"/>
              <a:ea typeface="+mn-ea"/>
              <a:cs typeface="+mn-cs"/>
            </a:endParaRPr>
          </a:p>
          <a:p>
            <a:endParaRPr lang="en-US" altLang="zh-TW"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TW" altLang="en-US" sz="1200" b="0" i="0" kern="1200" dirty="0" smtClean="0">
                <a:solidFill>
                  <a:schemeClr val="tx1"/>
                </a:solidFill>
                <a:effectLst/>
                <a:latin typeface="+mn-lt"/>
                <a:ea typeface="+mn-ea"/>
                <a:cs typeface="+mn-cs"/>
              </a:rPr>
              <a:t>如果某個工作需要花費太多時間，即如果工作中發生錯誤，則其他工作將等待未知時間。</a:t>
            </a:r>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14</a:t>
            </a:fld>
            <a:endParaRPr lang="zh-TW" altLang="en-US"/>
          </a:p>
        </p:txBody>
      </p:sp>
    </p:spTree>
    <p:extLst>
      <p:ext uri="{BB962C8B-B14F-4D97-AF65-F5344CB8AC3E}">
        <p14:creationId xmlns:p14="http://schemas.microsoft.com/office/powerpoint/2010/main" val="27581999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smtClean="0">
                <a:solidFill>
                  <a:schemeClr val="tx1"/>
                </a:solidFill>
                <a:effectLst/>
                <a:latin typeface="+mn-lt"/>
                <a:ea typeface="+mn-ea"/>
                <a:cs typeface="+mn-cs"/>
              </a:rPr>
              <a:t>因為</a:t>
            </a:r>
            <a:r>
              <a:rPr lang="en-US" altLang="zh-TW" sz="1200" b="0" i="0" kern="1200" dirty="0" smtClean="0">
                <a:solidFill>
                  <a:schemeClr val="tx1"/>
                </a:solidFill>
                <a:effectLst/>
                <a:latin typeface="+mn-lt"/>
                <a:ea typeface="+mn-ea"/>
                <a:cs typeface="+mn-cs"/>
              </a:rPr>
              <a:t>Batch system</a:t>
            </a:r>
            <a:r>
              <a:rPr lang="zh-TW" altLang="en-US" sz="1200" b="0" i="0" kern="1200" dirty="0" smtClean="0">
                <a:solidFill>
                  <a:schemeClr val="tx1"/>
                </a:solidFill>
                <a:effectLst/>
                <a:latin typeface="+mn-lt"/>
                <a:ea typeface="+mn-ea"/>
                <a:cs typeface="+mn-cs"/>
              </a:rPr>
              <a:t>是批量來處理資料的，就像是郵差收信。</a:t>
            </a:r>
            <a:endParaRPr lang="en-US" altLang="zh-TW" sz="1200" b="0" i="0" kern="1200" dirty="0" smtClean="0">
              <a:solidFill>
                <a:schemeClr val="tx1"/>
              </a:solidFill>
              <a:effectLst/>
              <a:latin typeface="+mn-lt"/>
              <a:ea typeface="+mn-ea"/>
              <a:cs typeface="+mn-cs"/>
            </a:endParaRPr>
          </a:p>
          <a:p>
            <a:endParaRPr lang="en-US" altLang="zh-TW"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如果郵筒滿了，郵差就要去收信，或者說郵筒沒滿，但是下午三點時間到了，郵差一樣要去收信。</a:t>
            </a:r>
            <a:endParaRPr lang="en-US" altLang="zh-TW" sz="1200" b="0" i="0" kern="1200" dirty="0" smtClean="0">
              <a:solidFill>
                <a:schemeClr val="tx1"/>
              </a:solidFill>
              <a:effectLst/>
              <a:latin typeface="+mn-lt"/>
              <a:ea typeface="+mn-ea"/>
              <a:cs typeface="+mn-cs"/>
            </a:endParaRPr>
          </a:p>
          <a:p>
            <a:endParaRPr lang="en-US" altLang="zh-TW"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也就是說，郵筒的信到一定的量了</a:t>
            </a:r>
            <a:r>
              <a:rPr lang="en-US" altLang="zh-TW" sz="1200" b="0" i="0" kern="1200" dirty="0" smtClean="0">
                <a:solidFill>
                  <a:schemeClr val="tx1"/>
                </a:solidFill>
                <a:effectLst/>
                <a:latin typeface="+mn-lt"/>
                <a:ea typeface="+mn-ea"/>
                <a:cs typeface="+mn-cs"/>
              </a:rPr>
              <a:t>(jobs</a:t>
            </a:r>
            <a:r>
              <a:rPr lang="zh-TW" altLang="en-US" sz="1200" b="0" i="0" kern="1200" dirty="0" smtClean="0">
                <a:solidFill>
                  <a:schemeClr val="tx1"/>
                </a:solidFill>
                <a:effectLst/>
                <a:latin typeface="+mn-lt"/>
                <a:ea typeface="+mn-ea"/>
                <a:cs typeface="+mn-cs"/>
              </a:rPr>
              <a:t>夠多</a:t>
            </a:r>
            <a:r>
              <a:rPr lang="en-US" altLang="zh-TW" sz="1200" b="0" i="0" kern="1200" dirty="0" smtClean="0">
                <a:solidFill>
                  <a:schemeClr val="tx1"/>
                </a:solidFill>
                <a:effectLst/>
                <a:latin typeface="+mn-lt"/>
                <a:ea typeface="+mn-ea"/>
                <a:cs typeface="+mn-cs"/>
              </a:rPr>
              <a:t>)</a:t>
            </a:r>
            <a:r>
              <a:rPr lang="zh-TW" altLang="en-US" sz="1200" b="0" i="0" kern="1200" dirty="0" smtClean="0">
                <a:solidFill>
                  <a:schemeClr val="tx1"/>
                </a:solidFill>
                <a:effectLst/>
                <a:latin typeface="+mn-lt"/>
                <a:ea typeface="+mn-ea"/>
                <a:cs typeface="+mn-cs"/>
              </a:rPr>
              <a:t>，或者時間到了</a:t>
            </a:r>
            <a:r>
              <a:rPr lang="en-US" altLang="zh-TW" sz="1200" b="0" i="0" kern="1200" dirty="0" smtClean="0">
                <a:solidFill>
                  <a:schemeClr val="tx1"/>
                </a:solidFill>
                <a:effectLst/>
                <a:latin typeface="+mn-lt"/>
                <a:ea typeface="+mn-ea"/>
                <a:cs typeface="+mn-cs"/>
              </a:rPr>
              <a:t>(</a:t>
            </a:r>
            <a:r>
              <a:rPr lang="zh-TW" altLang="en-US" sz="1200" b="0" i="0" kern="1200" dirty="0" smtClean="0">
                <a:solidFill>
                  <a:schemeClr val="tx1"/>
                </a:solidFill>
                <a:effectLst/>
                <a:latin typeface="+mn-lt"/>
                <a:ea typeface="+mn-ea"/>
                <a:cs typeface="+mn-cs"/>
              </a:rPr>
              <a:t>時間設定</a:t>
            </a:r>
            <a:r>
              <a:rPr lang="en-US" altLang="zh-TW" sz="1200" b="0" i="0" kern="1200" dirty="0" smtClean="0">
                <a:solidFill>
                  <a:schemeClr val="tx1"/>
                </a:solidFill>
                <a:effectLst/>
                <a:latin typeface="+mn-lt"/>
                <a:ea typeface="+mn-ea"/>
                <a:cs typeface="+mn-cs"/>
              </a:rPr>
              <a:t>)</a:t>
            </a:r>
            <a:r>
              <a:rPr lang="zh-TW" altLang="en-US" sz="1200" b="0" i="0" kern="1200" dirty="0" smtClean="0">
                <a:solidFill>
                  <a:schemeClr val="tx1"/>
                </a:solidFill>
                <a:effectLst/>
                <a:latin typeface="+mn-lt"/>
                <a:ea typeface="+mn-ea"/>
                <a:cs typeface="+mn-cs"/>
              </a:rPr>
              <a:t>，郵差都必須收信</a:t>
            </a:r>
            <a:r>
              <a:rPr lang="en-US" altLang="zh-TW" sz="1200" b="0" i="0" kern="1200" dirty="0" smtClean="0">
                <a:solidFill>
                  <a:schemeClr val="tx1"/>
                </a:solidFill>
                <a:effectLst/>
                <a:latin typeface="+mn-lt"/>
                <a:ea typeface="+mn-ea"/>
                <a:cs typeface="+mn-cs"/>
              </a:rPr>
              <a:t>(</a:t>
            </a:r>
            <a:r>
              <a:rPr lang="zh-TW" altLang="en-US" sz="1200" b="0" i="0" kern="1200" dirty="0" smtClean="0">
                <a:solidFill>
                  <a:schemeClr val="tx1"/>
                </a:solidFill>
                <a:effectLst/>
                <a:latin typeface="+mn-lt"/>
                <a:ea typeface="+mn-ea"/>
                <a:cs typeface="+mn-cs"/>
              </a:rPr>
              <a:t>處理</a:t>
            </a:r>
            <a:r>
              <a:rPr lang="en-US" altLang="zh-TW" sz="1200" b="0" i="0" kern="1200" dirty="0" smtClean="0">
                <a:solidFill>
                  <a:schemeClr val="tx1"/>
                </a:solidFill>
                <a:effectLst/>
                <a:latin typeface="+mn-lt"/>
                <a:ea typeface="+mn-ea"/>
                <a:cs typeface="+mn-cs"/>
              </a:rPr>
              <a:t>)</a:t>
            </a:r>
            <a:r>
              <a:rPr lang="zh-TW" altLang="en-US" sz="1200" b="0" i="0" kern="1200" dirty="0" smtClean="0">
                <a:solidFill>
                  <a:schemeClr val="tx1"/>
                </a:solidFill>
                <a:effectLst/>
                <a:latin typeface="+mn-lt"/>
                <a:ea typeface="+mn-ea"/>
                <a:cs typeface="+mn-cs"/>
              </a:rPr>
              <a:t>。</a:t>
            </a:r>
            <a:endParaRPr lang="en-US" altLang="zh-TW" sz="1200" b="0" i="0" kern="1200" dirty="0" smtClean="0">
              <a:solidFill>
                <a:schemeClr val="tx1"/>
              </a:solidFill>
              <a:effectLst/>
              <a:latin typeface="+mn-lt"/>
              <a:ea typeface="+mn-ea"/>
              <a:cs typeface="+mn-cs"/>
            </a:endParaRPr>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15</a:t>
            </a:fld>
            <a:endParaRPr lang="zh-TW" altLang="en-US"/>
          </a:p>
        </p:txBody>
      </p:sp>
    </p:spTree>
    <p:extLst>
      <p:ext uri="{BB962C8B-B14F-4D97-AF65-F5344CB8AC3E}">
        <p14:creationId xmlns:p14="http://schemas.microsoft.com/office/powerpoint/2010/main" val="4009504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16</a:t>
            </a:fld>
            <a:endParaRPr lang="zh-TW" altLang="en-US"/>
          </a:p>
        </p:txBody>
      </p:sp>
    </p:spTree>
    <p:extLst>
      <p:ext uri="{BB962C8B-B14F-4D97-AF65-F5344CB8AC3E}">
        <p14:creationId xmlns:p14="http://schemas.microsoft.com/office/powerpoint/2010/main" val="37327925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eaLnBrk="1" hangingPunct="1"/>
            <a:r>
              <a:rPr lang="zh-TW" altLang="en-US" dirty="0" smtClean="0"/>
              <a:t>為了有效地使用計算機系統資源。 </a:t>
            </a:r>
            <a:endParaRPr lang="en-US" altLang="zh-TW" dirty="0" smtClean="0"/>
          </a:p>
          <a:p>
            <a:pPr eaLnBrk="1" hangingPunct="1"/>
            <a:endParaRPr lang="en-US" altLang="zh-TW" dirty="0" smtClean="0"/>
          </a:p>
          <a:p>
            <a:pPr eaLnBrk="1" hangingPunct="1"/>
            <a:r>
              <a:rPr lang="zh-TW" altLang="en-US" dirty="0" smtClean="0"/>
              <a:t>我們的想法是一次在記憶體中保存多個作業，並且只在資源可用的情況下將資源分配給需要它的作業。</a:t>
            </a:r>
          </a:p>
          <a:p>
            <a:pPr eaLnBrk="1" hangingPunct="1"/>
            <a:endParaRPr lang="en-US" altLang="zh-TW" dirty="0" smtClean="0"/>
          </a:p>
          <a:p>
            <a:pPr eaLnBrk="1" hangingPunct="1"/>
            <a:r>
              <a:rPr lang="zh-TW" altLang="en-US" dirty="0" smtClean="0"/>
              <a:t>多重程序設計帶來了時間共享的想法：資源可以在不同的工作之間共享，每個工作分配一部分時間來使用資源。</a:t>
            </a:r>
          </a:p>
          <a:p>
            <a:pPr eaLnBrk="1" hangingPunct="1"/>
            <a:endParaRPr lang="en-US" altLang="zh-TW" dirty="0" smtClean="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17</a:t>
            </a:fld>
            <a:endParaRPr lang="zh-TW" altLang="en-US"/>
          </a:p>
        </p:txBody>
      </p:sp>
    </p:spTree>
    <p:extLst>
      <p:ext uri="{BB962C8B-B14F-4D97-AF65-F5344CB8AC3E}">
        <p14:creationId xmlns:p14="http://schemas.microsoft.com/office/powerpoint/2010/main" val="2084271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我們同時開啟許多程式，</a:t>
            </a:r>
            <a:r>
              <a:rPr lang="zh-TW" altLang="en-US" baseline="0" dirty="0" smtClean="0"/>
              <a:t>雖然同時開啟了許多程式，但是</a:t>
            </a:r>
            <a:r>
              <a:rPr lang="en-US" altLang="zh-TW" baseline="0" dirty="0" smtClean="0"/>
              <a:t>Time-sharing system</a:t>
            </a:r>
            <a:r>
              <a:rPr lang="zh-TW" altLang="en-US" baseline="0" dirty="0" smtClean="0"/>
              <a:t>可以在你使用某個特定程式時，給予較多的資源。</a:t>
            </a:r>
            <a:endParaRPr lang="en-US" altLang="zh-TW" baseline="0" dirty="0" smtClean="0"/>
          </a:p>
          <a:p>
            <a:endParaRPr lang="en-US" altLang="zh-TW" baseline="0" dirty="0" smtClean="0"/>
          </a:p>
          <a:p>
            <a:r>
              <a:rPr lang="zh-TW" altLang="en-US" dirty="0" smtClean="0"/>
              <a:t>譬如說，我們同時開啟</a:t>
            </a:r>
            <a:r>
              <a:rPr lang="en-US" altLang="zh-TW" dirty="0" smtClean="0"/>
              <a:t>Power</a:t>
            </a:r>
            <a:r>
              <a:rPr lang="en-US" altLang="zh-TW" baseline="0" dirty="0" smtClean="0"/>
              <a:t> Point</a:t>
            </a:r>
            <a:r>
              <a:rPr lang="zh-TW" altLang="en-US" baseline="0" dirty="0" smtClean="0"/>
              <a:t>、瀏覽器等等。我們可能會先在瀏覽器查資料，這時就會分配較多資源在瀏覽器上，而查完資料後我們做投影片，這時</a:t>
            </a:r>
            <a:r>
              <a:rPr lang="en-US" altLang="zh-TW" baseline="0" dirty="0" smtClean="0"/>
              <a:t>Power Point</a:t>
            </a:r>
            <a:r>
              <a:rPr lang="zh-TW" altLang="en-US" baseline="0" dirty="0" smtClean="0"/>
              <a:t>所分配到的資源相對的會比較多，這就是</a:t>
            </a:r>
            <a:r>
              <a:rPr lang="en-US" altLang="zh-TW" baseline="0" dirty="0" smtClean="0"/>
              <a:t>Time-sharing</a:t>
            </a:r>
            <a:r>
              <a:rPr lang="zh-TW" altLang="en-US" baseline="0" dirty="0" smtClean="0"/>
              <a:t>的概念。</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18</a:t>
            </a:fld>
            <a:endParaRPr lang="zh-TW" altLang="en-US"/>
          </a:p>
        </p:txBody>
      </p:sp>
    </p:spTree>
    <p:extLst>
      <p:ext uri="{BB962C8B-B14F-4D97-AF65-F5344CB8AC3E}">
        <p14:creationId xmlns:p14="http://schemas.microsoft.com/office/powerpoint/2010/main" val="3686114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當出現了個人電腦後，需要一種用於這種新型計算機的操作系統。 </a:t>
            </a:r>
            <a:endParaRPr lang="en-US" altLang="zh-TW" dirty="0" smtClean="0"/>
          </a:p>
          <a:p>
            <a:r>
              <a:rPr lang="zh-TW" altLang="en-US" dirty="0" smtClean="0"/>
              <a:t>譬如：</a:t>
            </a:r>
            <a:endParaRPr lang="en-US" altLang="zh-TW" dirty="0" smtClean="0"/>
          </a:p>
          <a:p>
            <a:r>
              <a:rPr lang="en-US" altLang="zh-TW" dirty="0" smtClean="0"/>
              <a:t>DOS</a:t>
            </a:r>
          </a:p>
          <a:p>
            <a:r>
              <a:rPr lang="zh-TW" altLang="en-US" dirty="0" smtClean="0"/>
              <a:t>或者</a:t>
            </a:r>
            <a:endParaRPr lang="en-US" altLang="zh-TW" dirty="0" smtClean="0"/>
          </a:p>
          <a:p>
            <a:r>
              <a:rPr lang="en-US" altLang="zh-TW" dirty="0" smtClean="0"/>
              <a:t>Windows</a:t>
            </a:r>
          </a:p>
          <a:p>
            <a:r>
              <a:rPr lang="en-US" altLang="zh-TW" dirty="0" smtClean="0"/>
              <a:t>Mac OS</a:t>
            </a:r>
          </a:p>
          <a:p>
            <a:r>
              <a:rPr lang="en-US" altLang="zh-TW" dirty="0" smtClean="0"/>
              <a:t>Linus</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19</a:t>
            </a:fld>
            <a:endParaRPr lang="zh-TW" altLang="en-US"/>
          </a:p>
        </p:txBody>
      </p:sp>
    </p:spTree>
    <p:extLst>
      <p:ext uri="{BB962C8B-B14F-4D97-AF65-F5344CB8AC3E}">
        <p14:creationId xmlns:p14="http://schemas.microsoft.com/office/powerpoint/2010/main" val="2762592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同一台機器上的多個</a:t>
            </a:r>
            <a:r>
              <a:rPr lang="en-US" altLang="zh-TW" dirty="0" smtClean="0"/>
              <a:t>CPU</a:t>
            </a:r>
            <a:r>
              <a:rPr lang="zh-TW" altLang="en-US" dirty="0" smtClean="0"/>
              <a:t>。 每個</a:t>
            </a:r>
            <a:r>
              <a:rPr lang="en-US" altLang="zh-TW" dirty="0" smtClean="0"/>
              <a:t>CPU</a:t>
            </a:r>
            <a:r>
              <a:rPr lang="zh-TW" altLang="en-US" dirty="0" smtClean="0"/>
              <a:t>可用於服務一個程式或程式的一部分，這意味著許多任務可以並行而不是串行完成。 </a:t>
            </a:r>
            <a:endParaRPr lang="en-US" altLang="zh-TW" dirty="0" smtClean="0"/>
          </a:p>
          <a:p>
            <a:endParaRPr lang="en-US" altLang="zh-TW" dirty="0" smtClean="0"/>
          </a:p>
          <a:p>
            <a:r>
              <a:rPr lang="zh-TW" altLang="zh-TW" sz="1200" kern="1200" dirty="0" smtClean="0">
                <a:solidFill>
                  <a:schemeClr val="tx1"/>
                </a:solidFill>
                <a:effectLst/>
                <a:latin typeface="+mn-lt"/>
                <a:ea typeface="+mn-ea"/>
                <a:cs typeface="+mn-cs"/>
              </a:rPr>
              <a:t>而使用多處理器也可提高系統可靠度</a:t>
            </a:r>
            <a:r>
              <a:rPr lang="en-US" altLang="zh-TW" sz="1200" kern="1200" dirty="0" smtClean="0">
                <a:solidFill>
                  <a:schemeClr val="tx1"/>
                </a:solidFill>
                <a:effectLst/>
                <a:latin typeface="+mn-lt"/>
                <a:ea typeface="+mn-ea"/>
                <a:cs typeface="+mn-cs"/>
              </a:rPr>
              <a:t>(Reliability)</a:t>
            </a:r>
            <a:r>
              <a:rPr lang="zh-TW" altLang="zh-TW" sz="1200" kern="1200" dirty="0" smtClean="0">
                <a:solidFill>
                  <a:schemeClr val="tx1"/>
                </a:solidFill>
                <a:effectLst/>
                <a:latin typeface="+mn-lt"/>
                <a:ea typeface="+mn-ea"/>
                <a:cs typeface="+mn-cs"/>
              </a:rPr>
              <a:t>，因為當一個處理器當機時</a:t>
            </a:r>
            <a:r>
              <a:rPr lang="zh-TW" altLang="en-US" sz="1200" kern="1200" dirty="0" smtClean="0">
                <a:solidFill>
                  <a:schemeClr val="tx1"/>
                </a:solidFill>
                <a:effectLst/>
                <a:latin typeface="+mn-lt"/>
                <a:ea typeface="+mn-ea"/>
                <a:cs typeface="+mn-cs"/>
              </a:rPr>
              <a:t>，</a:t>
            </a:r>
            <a:r>
              <a:rPr lang="zh-TW" altLang="zh-TW" sz="1200" kern="1200" dirty="0" smtClean="0">
                <a:solidFill>
                  <a:schemeClr val="tx1"/>
                </a:solidFill>
                <a:effectLst/>
                <a:latin typeface="+mn-lt"/>
                <a:ea typeface="+mn-ea"/>
                <a:cs typeface="+mn-cs"/>
              </a:rPr>
              <a:t>系統仍可運作，只是效能會比較降低而已。</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20</a:t>
            </a:fld>
            <a:endParaRPr lang="zh-TW" altLang="en-US"/>
          </a:p>
        </p:txBody>
      </p:sp>
    </p:spTree>
    <p:extLst>
      <p:ext uri="{BB962C8B-B14F-4D97-AF65-F5344CB8AC3E}">
        <p14:creationId xmlns:p14="http://schemas.microsoft.com/office/powerpoint/2010/main" val="19299466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fontAlgn="t"/>
            <a:r>
              <a:rPr lang="zh-TW" altLang="en-US" dirty="0" smtClean="0"/>
              <a:t>計算機是由兩個主要組件組成的系統：硬體和軟體。</a:t>
            </a:r>
            <a:br>
              <a:rPr lang="zh-TW" altLang="en-US" dirty="0" smtClean="0"/>
            </a:br>
            <a:r>
              <a:rPr lang="zh-TW" altLang="en-US" dirty="0" smtClean="0"/>
              <a:t/>
            </a:r>
            <a:br>
              <a:rPr lang="zh-TW" altLang="en-US" dirty="0" smtClean="0"/>
            </a:br>
            <a:r>
              <a:rPr lang="zh-TW" altLang="en-US" dirty="0" smtClean="0"/>
              <a:t>計算機硬體是物理設備，如我們在第五章節所提到的</a:t>
            </a:r>
            <a:r>
              <a:rPr lang="en-US" altLang="zh-TW" dirty="0" smtClean="0"/>
              <a:t>CPU</a:t>
            </a:r>
            <a:r>
              <a:rPr lang="zh-TW" altLang="en-US" dirty="0" smtClean="0"/>
              <a:t>、</a:t>
            </a:r>
            <a:r>
              <a:rPr lang="en-US" altLang="zh-TW" dirty="0" smtClean="0"/>
              <a:t>Main memory</a:t>
            </a:r>
            <a:r>
              <a:rPr lang="zh-TW" altLang="en-US" dirty="0" smtClean="0"/>
              <a:t>和</a:t>
            </a:r>
            <a:r>
              <a:rPr lang="en-US" altLang="zh-TW" dirty="0" smtClean="0"/>
              <a:t>I/O</a:t>
            </a:r>
            <a:r>
              <a:rPr lang="zh-TW" altLang="en-US" dirty="0" smtClean="0"/>
              <a:t>等等。</a:t>
            </a:r>
            <a:br>
              <a:rPr lang="zh-TW" altLang="en-US" dirty="0" smtClean="0"/>
            </a:br>
            <a:r>
              <a:rPr lang="zh-TW" altLang="en-US" dirty="0" smtClean="0"/>
              <a:t/>
            </a:r>
            <a:br>
              <a:rPr lang="zh-TW" altLang="en-US" dirty="0" smtClean="0"/>
            </a:br>
            <a:r>
              <a:rPr lang="zh-TW" altLang="en-US" dirty="0" smtClean="0"/>
              <a:t>軟體是允許硬體完成其工作的程式集合。</a:t>
            </a:r>
            <a:endParaRPr lang="zh-TW" altLang="en-US" dirty="0"/>
          </a:p>
        </p:txBody>
      </p:sp>
      <p:sp>
        <p:nvSpPr>
          <p:cNvPr id="4" name="投影片編號版面配置區 3"/>
          <p:cNvSpPr>
            <a:spLocks noGrp="1"/>
          </p:cNvSpPr>
          <p:nvPr>
            <p:ph type="sldNum" sz="quarter" idx="10"/>
          </p:nvPr>
        </p:nvSpPr>
        <p:spPr/>
        <p:txBody>
          <a:bodyPr/>
          <a:lstStyle/>
          <a:p>
            <a:fld id="{85D75F98-DE8B-496E-BEE8-B7A67C966A6E}" type="slidenum">
              <a:rPr lang="zh-TW" altLang="en-US" smtClean="0"/>
              <a:t>2</a:t>
            </a:fld>
            <a:endParaRPr lang="zh-TW" altLang="en-US"/>
          </a:p>
        </p:txBody>
      </p:sp>
    </p:spTree>
    <p:extLst>
      <p:ext uri="{BB962C8B-B14F-4D97-AF65-F5344CB8AC3E}">
        <p14:creationId xmlns:p14="http://schemas.microsoft.com/office/powerpoint/2010/main" val="27350606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smtClean="0">
                <a:solidFill>
                  <a:schemeClr val="tx1"/>
                </a:solidFill>
                <a:effectLst/>
                <a:latin typeface="+mn-lt"/>
                <a:ea typeface="+mn-ea"/>
                <a:cs typeface="+mn-cs"/>
              </a:rPr>
              <a:t>平行計算的概念如圖，待處理事件被分成一串不連續的小任務，但每項任務可以交與對應的</a:t>
            </a:r>
            <a:r>
              <a:rPr lang="en-US" altLang="zh-TW" sz="1200" b="0" i="0" kern="1200" dirty="0" smtClean="0">
                <a:solidFill>
                  <a:schemeClr val="tx1"/>
                </a:solidFill>
                <a:effectLst/>
                <a:latin typeface="+mn-lt"/>
                <a:ea typeface="+mn-ea"/>
                <a:cs typeface="+mn-cs"/>
              </a:rPr>
              <a:t>CPU/Processor</a:t>
            </a:r>
            <a:r>
              <a:rPr lang="zh-TW" altLang="en-US" sz="1200" b="0" i="0" kern="1200" dirty="0" smtClean="0">
                <a:solidFill>
                  <a:schemeClr val="tx1"/>
                </a:solidFill>
                <a:effectLst/>
                <a:latin typeface="+mn-lt"/>
                <a:ea typeface="+mn-ea"/>
                <a:cs typeface="+mn-cs"/>
              </a:rPr>
              <a:t>完成。任何時刻可以執行多項指令。</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21</a:t>
            </a:fld>
            <a:endParaRPr lang="zh-TW" altLang="en-US"/>
          </a:p>
        </p:txBody>
      </p:sp>
    </p:spTree>
    <p:extLst>
      <p:ext uri="{BB962C8B-B14F-4D97-AF65-F5344CB8AC3E}">
        <p14:creationId xmlns:p14="http://schemas.microsoft.com/office/powerpoint/2010/main" val="381680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分散式作業系統的處理器擁有各自的記憶體，不像平行式作業系統的處理器的記憶體是共享的</a:t>
            </a:r>
            <a:endParaRPr lang="en-US" altLang="zh-TW" dirty="0" smtClean="0"/>
          </a:p>
          <a:p>
            <a:endParaRPr lang="en-US" altLang="zh-TW" dirty="0" smtClean="0"/>
          </a:p>
          <a:p>
            <a:r>
              <a:rPr lang="zh-TW" altLang="en-US" dirty="0" smtClean="0"/>
              <a:t>當處理器之間要交換訊息時，是藉由網路來完成。</a:t>
            </a:r>
          </a:p>
          <a:p>
            <a:endParaRPr lang="zh-TW" altLang="en-US" dirty="0" smtClean="0"/>
          </a:p>
          <a:p>
            <a:r>
              <a:rPr lang="zh-TW" altLang="en-US" dirty="0" smtClean="0"/>
              <a:t>分散式系統的優點有資源共享，加速運算，可靠性高，訊息交換等。</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22</a:t>
            </a:fld>
            <a:endParaRPr lang="zh-TW" altLang="en-US"/>
          </a:p>
        </p:txBody>
      </p:sp>
    </p:spTree>
    <p:extLst>
      <p:ext uri="{BB962C8B-B14F-4D97-AF65-F5344CB8AC3E}">
        <p14:creationId xmlns:p14="http://schemas.microsoft.com/office/powerpoint/2010/main" val="29296140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一種透過分散式點對點網路節點 </a:t>
            </a:r>
            <a:r>
              <a:rPr lang="en-US" altLang="zh-TW" dirty="0" smtClean="0"/>
              <a:t>(</a:t>
            </a:r>
            <a:r>
              <a:rPr lang="zh-TW" altLang="en-US" dirty="0" smtClean="0"/>
              <a:t>也就是「礦工」</a:t>
            </a:r>
            <a:r>
              <a:rPr lang="en-US" altLang="zh-TW" dirty="0" smtClean="0"/>
              <a:t>)</a:t>
            </a:r>
            <a:r>
              <a:rPr lang="zh-TW" altLang="en-US" dirty="0" smtClean="0"/>
              <a:t>來處理並驗證交易的方式，這些礦工是由無數使用者裝置所安裝的挖礦程式所組成。</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23</a:t>
            </a:fld>
            <a:endParaRPr lang="zh-TW" altLang="en-US"/>
          </a:p>
        </p:txBody>
      </p:sp>
    </p:spTree>
    <p:extLst>
      <p:ext uri="{BB962C8B-B14F-4D97-AF65-F5344CB8AC3E}">
        <p14:creationId xmlns:p14="http://schemas.microsoft.com/office/powerpoint/2010/main" val="8496270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資料一輸入電腦立即予以處理，在一定的回應時間內，立即將結果傳回。</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24</a:t>
            </a:fld>
            <a:endParaRPr lang="zh-TW" altLang="en-US"/>
          </a:p>
        </p:txBody>
      </p:sp>
    </p:spTree>
    <p:extLst>
      <p:ext uri="{BB962C8B-B14F-4D97-AF65-F5344CB8AC3E}">
        <p14:creationId xmlns:p14="http://schemas.microsoft.com/office/powerpoint/2010/main" val="33311657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eaLnBrk="1" hangingPunct="1">
              <a:defRPr/>
            </a:pPr>
            <a:r>
              <a:rPr lang="zh-TW" altLang="en-US" dirty="0" smtClean="0"/>
              <a:t>作業系統類似於一個擁有頂級管理人員的組織。 每位經理負責管理他們的部門，但也需要與他人合作並協調活動。 現代操作系統至少有四個職責：</a:t>
            </a:r>
            <a:endParaRPr lang="en-US" altLang="zh-TW" dirty="0" smtClean="0"/>
          </a:p>
          <a:p>
            <a:pPr marL="228600" indent="-228600">
              <a:buFont typeface="+mj-lt"/>
              <a:buAutoNum type="arabicPeriod"/>
            </a:pPr>
            <a:r>
              <a:rPr lang="en-US" altLang="en-US" b="1" dirty="0" smtClean="0">
                <a:effectLst>
                  <a:outerShdw blurRad="38100" dist="38100" dir="2700000" algn="tl">
                    <a:srgbClr val="C0C0C0"/>
                  </a:outerShdw>
                </a:effectLst>
                <a:latin typeface="Times New Roman" panose="02020603050405020304" pitchFamily="18" charset="0"/>
              </a:rPr>
              <a:t>Memory manager</a:t>
            </a:r>
            <a:endParaRPr lang="en-US" altLang="en-US" dirty="0" smtClean="0">
              <a:effectLst>
                <a:outerShdw blurRad="38100" dist="38100" dir="2700000" algn="tl">
                  <a:srgbClr val="C0C0C0"/>
                </a:outerShdw>
              </a:effectLst>
              <a:latin typeface="Times New Roman" panose="02020603050405020304" pitchFamily="18" charset="0"/>
            </a:endParaRPr>
          </a:p>
          <a:p>
            <a:pPr marL="228600" indent="-228600">
              <a:buFont typeface="+mj-lt"/>
              <a:buAutoNum type="arabicPeriod"/>
            </a:pPr>
            <a:r>
              <a:rPr lang="en-US" altLang="en-US" b="1" dirty="0" smtClean="0">
                <a:effectLst>
                  <a:outerShdw blurRad="38100" dist="38100" dir="2700000" algn="tl">
                    <a:srgbClr val="C0C0C0"/>
                  </a:outerShdw>
                </a:effectLst>
                <a:latin typeface="Times New Roman" panose="02020603050405020304" pitchFamily="18" charset="0"/>
              </a:rPr>
              <a:t>Process manager</a:t>
            </a:r>
            <a:endParaRPr lang="en-US" altLang="en-US" dirty="0" smtClean="0">
              <a:effectLst>
                <a:outerShdw blurRad="38100" dist="38100" dir="2700000" algn="tl">
                  <a:srgbClr val="C0C0C0"/>
                </a:outerShdw>
              </a:effectLst>
              <a:latin typeface="Times New Roman" panose="02020603050405020304" pitchFamily="18" charset="0"/>
            </a:endParaRPr>
          </a:p>
          <a:p>
            <a:pPr marL="228600" indent="-228600">
              <a:buFont typeface="+mj-lt"/>
              <a:buAutoNum type="arabicPeriod"/>
            </a:pPr>
            <a:r>
              <a:rPr lang="en-US" altLang="en-US" b="1" dirty="0" smtClean="0">
                <a:effectLst>
                  <a:outerShdw blurRad="38100" dist="38100" dir="2700000" algn="tl">
                    <a:srgbClr val="C0C0C0"/>
                  </a:outerShdw>
                </a:effectLst>
                <a:latin typeface="Times New Roman" panose="02020603050405020304" pitchFamily="18" charset="0"/>
              </a:rPr>
              <a:t>Device manager</a:t>
            </a:r>
            <a:endParaRPr lang="en-US" altLang="en-US" dirty="0" smtClean="0">
              <a:effectLst>
                <a:outerShdw blurRad="38100" dist="38100" dir="2700000" algn="tl">
                  <a:srgbClr val="C0C0C0"/>
                </a:outerShdw>
              </a:effectLst>
              <a:latin typeface="Times New Roman" panose="02020603050405020304" pitchFamily="18" charset="0"/>
            </a:endParaRPr>
          </a:p>
          <a:p>
            <a:pPr marL="228600" indent="-228600">
              <a:buFont typeface="+mj-lt"/>
              <a:buAutoNum type="arabicPeriod"/>
            </a:pPr>
            <a:r>
              <a:rPr lang="en-US" altLang="en-US" b="1" dirty="0" smtClean="0">
                <a:effectLst>
                  <a:outerShdw blurRad="38100" dist="38100" dir="2700000" algn="tl">
                    <a:srgbClr val="C0C0C0"/>
                  </a:outerShdw>
                </a:effectLst>
                <a:latin typeface="Times New Roman" panose="02020603050405020304" pitchFamily="18" charset="0"/>
              </a:rPr>
              <a:t>File manager</a:t>
            </a:r>
            <a:endParaRPr lang="en-US" altLang="en-US" dirty="0" smtClean="0">
              <a:effectLst>
                <a:outerShdw blurRad="38100" dist="38100" dir="2700000" algn="tl">
                  <a:srgbClr val="C0C0C0"/>
                </a:outerShdw>
              </a:effectLst>
              <a:latin typeface="Times New Roman" panose="02020603050405020304" pitchFamily="18" charset="0"/>
            </a:endParaRPr>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25</a:t>
            </a:fld>
            <a:endParaRPr lang="zh-TW" altLang="en-US"/>
          </a:p>
        </p:txBody>
      </p:sp>
    </p:spTree>
    <p:extLst>
      <p:ext uri="{BB962C8B-B14F-4D97-AF65-F5344CB8AC3E}">
        <p14:creationId xmlns:p14="http://schemas.microsoft.com/office/powerpoint/2010/main" val="39286803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每個作業系統都有一個使用者界面，一個程式接受來自使用者（過程）的請求，並將其翻譯為作業系統的一部分。 </a:t>
            </a:r>
            <a:endParaRPr lang="en-US" altLang="zh-TW" dirty="0" smtClean="0"/>
          </a:p>
          <a:p>
            <a:endParaRPr lang="en-US" altLang="zh-TW" dirty="0" smtClean="0"/>
          </a:p>
          <a:p>
            <a:r>
              <a:rPr lang="en-US" altLang="zh-TW" sz="1200" b="0" i="0" u="none" kern="1200" dirty="0" smtClean="0">
                <a:solidFill>
                  <a:schemeClr val="tx1"/>
                </a:solidFill>
                <a:effectLst/>
                <a:latin typeface="+mn-lt"/>
                <a:ea typeface="+mn-ea"/>
                <a:cs typeface="+mn-cs"/>
              </a:rPr>
              <a:t>Unix shell</a:t>
            </a:r>
            <a:r>
              <a:rPr lang="zh-TW" altLang="en-US" sz="1200" b="0" i="0" u="none" kern="1200" dirty="0" smtClean="0">
                <a:solidFill>
                  <a:schemeClr val="tx1"/>
                </a:solidFill>
                <a:effectLst/>
                <a:latin typeface="+mn-lt"/>
                <a:ea typeface="+mn-ea"/>
                <a:cs typeface="+mn-cs"/>
              </a:rPr>
              <a:t>：是</a:t>
            </a:r>
            <a:r>
              <a:rPr lang="en-US" altLang="zh-TW" sz="1200" b="0" i="0" u="none" strike="noStrike" kern="1200" dirty="0" smtClean="0">
                <a:solidFill>
                  <a:schemeClr val="tx1"/>
                </a:solidFill>
                <a:effectLst/>
                <a:latin typeface="+mn-lt"/>
                <a:ea typeface="+mn-ea"/>
                <a:cs typeface="+mn-cs"/>
                <a:hlinkClick r:id="rId3" tooltip="UNIX"/>
              </a:rPr>
              <a:t>UNIX</a:t>
            </a:r>
            <a:r>
              <a:rPr lang="zh-TW" altLang="en-US" sz="1200" b="0" i="0" u="none" strike="noStrike" kern="1200" dirty="0" smtClean="0">
                <a:solidFill>
                  <a:schemeClr val="tx1"/>
                </a:solidFill>
                <a:effectLst/>
                <a:latin typeface="+mn-lt"/>
                <a:ea typeface="+mn-ea"/>
                <a:cs typeface="+mn-cs"/>
                <a:hlinkClick r:id="rId4" tooltip="作業系統"/>
              </a:rPr>
              <a:t>作業系統</a:t>
            </a:r>
            <a:r>
              <a:rPr lang="zh-TW" altLang="en-US" sz="1200" b="0" i="0" u="none" kern="1200" dirty="0" smtClean="0">
                <a:solidFill>
                  <a:schemeClr val="tx1"/>
                </a:solidFill>
                <a:effectLst/>
                <a:latin typeface="+mn-lt"/>
                <a:ea typeface="+mn-ea"/>
                <a:cs typeface="+mn-cs"/>
              </a:rPr>
              <a:t>下傳統的使用者和電腦的互動介面。第一個用戶直接輸入</a:t>
            </a:r>
            <a:r>
              <a:rPr lang="zh-TW" altLang="en-US" sz="1200" b="0" i="0" u="none" strike="noStrike" kern="1200" dirty="0" smtClean="0">
                <a:solidFill>
                  <a:schemeClr val="tx1"/>
                </a:solidFill>
                <a:effectLst/>
                <a:latin typeface="+mn-lt"/>
                <a:ea typeface="+mn-ea"/>
                <a:cs typeface="+mn-cs"/>
                <a:hlinkClick r:id="rId5" tooltip="命令 (電腦)"/>
              </a:rPr>
              <a:t>命令</a:t>
            </a:r>
            <a:r>
              <a:rPr lang="zh-TW" altLang="en-US" sz="1200" b="0" i="0" u="none" kern="1200" dirty="0" smtClean="0">
                <a:solidFill>
                  <a:schemeClr val="tx1"/>
                </a:solidFill>
                <a:effectLst/>
                <a:latin typeface="+mn-lt"/>
                <a:ea typeface="+mn-ea"/>
                <a:cs typeface="+mn-cs"/>
              </a:rPr>
              <a:t>來執行各種各樣的任務。</a:t>
            </a:r>
            <a:endParaRPr lang="zh-TW" altLang="en-US" b="0" u="none"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27</a:t>
            </a:fld>
            <a:endParaRPr lang="zh-TW" altLang="en-US"/>
          </a:p>
        </p:txBody>
      </p:sp>
    </p:spTree>
    <p:extLst>
      <p:ext uri="{BB962C8B-B14F-4D97-AF65-F5344CB8AC3E}">
        <p14:creationId xmlns:p14="http://schemas.microsoft.com/office/powerpoint/2010/main" val="17412679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eaLnBrk="1" hangingPunct="1">
              <a:defRPr/>
            </a:pPr>
            <a:r>
              <a:rPr lang="zh-TW" altLang="en-US" dirty="0" smtClean="0"/>
              <a:t>現代計算機系統的職責之一是記憶體管理。</a:t>
            </a:r>
            <a:endParaRPr lang="en-US" altLang="zh-TW" dirty="0" smtClean="0"/>
          </a:p>
          <a:p>
            <a:pPr eaLnBrk="1" hangingPunct="1">
              <a:defRPr/>
            </a:pPr>
            <a:endParaRPr lang="en-US" altLang="zh-TW" dirty="0" smtClean="0"/>
          </a:p>
          <a:p>
            <a:pPr eaLnBrk="1" hangingPunct="1">
              <a:defRPr/>
            </a:pPr>
            <a:r>
              <a:rPr lang="zh-TW" altLang="en-US" dirty="0" smtClean="0"/>
              <a:t>儘管近年來計算機的記憶體大小已經大大增加，但是要處理的程式和數據的大小也是如此。 </a:t>
            </a:r>
            <a:endParaRPr lang="en-US" altLang="zh-TW" dirty="0" smtClean="0"/>
          </a:p>
          <a:p>
            <a:pPr eaLnBrk="1" hangingPunct="1">
              <a:defRPr/>
            </a:pPr>
            <a:endParaRPr lang="en-US" altLang="zh-TW" dirty="0" smtClean="0"/>
          </a:p>
          <a:p>
            <a:pPr eaLnBrk="1" hangingPunct="1">
              <a:defRPr/>
            </a:pPr>
            <a:r>
              <a:rPr lang="zh-TW" altLang="en-US" dirty="0" smtClean="0"/>
              <a:t>必須管理記憶體分配以防止應用程式記憶體不足。</a:t>
            </a:r>
            <a:endParaRPr lang="en-US" altLang="zh-TW" dirty="0" smtClean="0"/>
          </a:p>
          <a:p>
            <a:pPr eaLnBrk="1" hangingPunct="1">
              <a:defRPr/>
            </a:pPr>
            <a:endParaRPr lang="en-US" altLang="zh-TW" dirty="0" smtClean="0"/>
          </a:p>
          <a:p>
            <a:pPr eaLnBrk="1" hangingPunct="1">
              <a:defRPr/>
            </a:pPr>
            <a:r>
              <a:rPr lang="zh-TW" altLang="en-US" dirty="0" smtClean="0"/>
              <a:t>操作系統可分為兩大類內存管理：</a:t>
            </a:r>
            <a:endParaRPr lang="en-US" altLang="zh-TW" dirty="0" smtClean="0"/>
          </a:p>
          <a:p>
            <a:pPr marL="228600" indent="-228600" eaLnBrk="1" hangingPunct="1">
              <a:buFontTx/>
              <a:buAutoNum type="arabicPeriod"/>
              <a:defRPr/>
            </a:pPr>
            <a:r>
              <a:rPr lang="zh-TW" altLang="en-US" dirty="0" smtClean="0"/>
              <a:t>單編程</a:t>
            </a:r>
            <a:endParaRPr lang="en-US" altLang="zh-TW" dirty="0" smtClean="0"/>
          </a:p>
          <a:p>
            <a:pPr marL="228600" indent="-228600" eaLnBrk="1" hangingPunct="1">
              <a:buFontTx/>
              <a:buAutoNum type="arabicPeriod"/>
              <a:defRPr/>
            </a:pPr>
            <a:r>
              <a:rPr lang="zh-TW" altLang="en-US" dirty="0" smtClean="0"/>
              <a:t>多道程序設計。</a:t>
            </a:r>
            <a:endParaRPr lang="en-US" altLang="en-US" dirty="0" smtClean="0"/>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28</a:t>
            </a:fld>
            <a:endParaRPr lang="zh-TW" altLang="en-US"/>
          </a:p>
        </p:txBody>
      </p:sp>
    </p:spTree>
    <p:extLst>
      <p:ext uri="{BB962C8B-B14F-4D97-AF65-F5344CB8AC3E}">
        <p14:creationId xmlns:p14="http://schemas.microsoft.com/office/powerpoint/2010/main" val="4478793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大部分記憶體配置給單一程式及其資料，小部分給作業系統。</a:t>
            </a:r>
            <a:endParaRPr lang="en-US" altLang="zh-TW" dirty="0" smtClean="0"/>
          </a:p>
          <a:p>
            <a:endParaRPr lang="en-US" altLang="zh-TW" dirty="0" smtClean="0"/>
          </a:p>
          <a:p>
            <a:r>
              <a:rPr lang="zh-TW" altLang="en-US" dirty="0" smtClean="0"/>
              <a:t>程式執行完畢，記憶體再配置給下一個工作</a:t>
            </a:r>
            <a:endParaRPr lang="en-US" altLang="zh-TW" dirty="0" smtClean="0"/>
          </a:p>
          <a:p>
            <a:endParaRPr lang="en-US" altLang="zh-TW" dirty="0" smtClean="0"/>
          </a:p>
          <a:p>
            <a:r>
              <a:rPr lang="zh-TW" altLang="en-US" dirty="0" smtClean="0"/>
              <a:t>問題：</a:t>
            </a:r>
            <a:r>
              <a:rPr lang="en-US" altLang="zh-TW" dirty="0" smtClean="0"/>
              <a:t>CPU </a:t>
            </a:r>
            <a:r>
              <a:rPr lang="zh-TW" altLang="en-US" dirty="0" smtClean="0"/>
              <a:t>及記憶體的使用效率低</a:t>
            </a:r>
            <a:endParaRPr lang="en-US" altLang="zh-TW" dirty="0" smtClean="0"/>
          </a:p>
          <a:p>
            <a:endParaRPr lang="en-US" altLang="zh-TW" dirty="0" smtClean="0"/>
          </a:p>
          <a:p>
            <a:r>
              <a:rPr lang="en-US" altLang="zh-TW" dirty="0" smtClean="0"/>
              <a:t>#</a:t>
            </a:r>
            <a:r>
              <a:rPr lang="zh-TW" altLang="en-US" dirty="0" smtClean="0"/>
              <a:t> 整個程式需存在記憶體中：程式大於記憶體容量則無法執行 </a:t>
            </a:r>
            <a:endParaRPr lang="en-US" altLang="zh-TW" dirty="0" smtClean="0"/>
          </a:p>
          <a:p>
            <a:r>
              <a:rPr lang="en-US" altLang="zh-TW" dirty="0" smtClean="0"/>
              <a:t># </a:t>
            </a:r>
            <a:r>
              <a:rPr lang="zh-TW" altLang="en-US" dirty="0" smtClean="0"/>
              <a:t>同一個時間僅能執行一個程式 </a:t>
            </a:r>
            <a:endParaRPr lang="en-US" altLang="zh-TW" dirty="0" smtClean="0"/>
          </a:p>
          <a:p>
            <a:r>
              <a:rPr lang="en-US" altLang="zh-TW" dirty="0" smtClean="0"/>
              <a:t># </a:t>
            </a:r>
            <a:r>
              <a:rPr lang="zh-TW" altLang="en-US" dirty="0" smtClean="0"/>
              <a:t>當程式在存取輸出入設備時，</a:t>
            </a:r>
            <a:r>
              <a:rPr lang="en-US" altLang="zh-TW" dirty="0" smtClean="0"/>
              <a:t>CPU </a:t>
            </a:r>
            <a:r>
              <a:rPr lang="zh-TW" altLang="en-US" dirty="0" smtClean="0"/>
              <a:t>處於閒置狀態</a:t>
            </a:r>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29</a:t>
            </a:fld>
            <a:endParaRPr lang="zh-TW" altLang="en-US"/>
          </a:p>
        </p:txBody>
      </p:sp>
    </p:spTree>
    <p:extLst>
      <p:ext uri="{BB962C8B-B14F-4D97-AF65-F5344CB8AC3E}">
        <p14:creationId xmlns:p14="http://schemas.microsoft.com/office/powerpoint/2010/main" val="8848582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同一時間可以有多個程式存在記憶體：程式並行執行，</a:t>
            </a:r>
            <a:r>
              <a:rPr lang="en-US" altLang="zh-TW" dirty="0" smtClean="0"/>
              <a:t>CPU </a:t>
            </a:r>
            <a:r>
              <a:rPr lang="zh-TW" altLang="en-US" dirty="0" smtClean="0"/>
              <a:t>在程式間快速切換。</a:t>
            </a:r>
            <a:endParaRPr lang="en-US" altLang="zh-TW" dirty="0" smtClean="0"/>
          </a:p>
          <a:p>
            <a:endParaRPr lang="en-US" altLang="zh-TW" dirty="0" smtClean="0"/>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30</a:t>
            </a:fld>
            <a:endParaRPr lang="zh-TW" altLang="en-US"/>
          </a:p>
        </p:txBody>
      </p:sp>
    </p:spTree>
    <p:extLst>
      <p:ext uri="{BB962C8B-B14F-4D97-AF65-F5344CB8AC3E}">
        <p14:creationId xmlns:p14="http://schemas.microsoft.com/office/powerpoint/2010/main" val="9992165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u="none" strike="noStrike" kern="1200" baseline="0" dirty="0" smtClean="0">
                <a:solidFill>
                  <a:schemeClr val="tx1"/>
                </a:solidFill>
                <a:latin typeface="+mn-lt"/>
                <a:ea typeface="+mn-ea"/>
                <a:cs typeface="+mn-cs"/>
              </a:rPr>
              <a:t>主要的技術：</a:t>
            </a:r>
            <a:endParaRPr lang="en-US" altLang="zh-TW" sz="1200" b="0" i="0" u="none" strike="noStrike" kern="1200" baseline="0" dirty="0" smtClean="0">
              <a:solidFill>
                <a:schemeClr val="tx1"/>
              </a:solidFill>
              <a:latin typeface="+mn-lt"/>
              <a:ea typeface="+mn-ea"/>
              <a:cs typeface="+mn-cs"/>
            </a:endParaRPr>
          </a:p>
          <a:p>
            <a:pPr marL="228600" indent="-228600">
              <a:buAutoNum type="arabicPeriod"/>
            </a:pPr>
            <a:r>
              <a:rPr lang="zh-TW" altLang="en-US" sz="1200" b="0" i="0" u="none" strike="noStrike" kern="1200" baseline="0" dirty="0" smtClean="0">
                <a:solidFill>
                  <a:schemeClr val="tx1"/>
                </a:solidFill>
                <a:latin typeface="+mn-lt"/>
                <a:ea typeface="+mn-ea"/>
                <a:cs typeface="+mn-cs"/>
              </a:rPr>
              <a:t>非置換</a:t>
            </a:r>
            <a:r>
              <a:rPr lang="en-US" altLang="zh-TW" sz="1200" b="0" i="0" u="none" strike="noStrike" kern="1200" baseline="0" dirty="0" smtClean="0">
                <a:solidFill>
                  <a:schemeClr val="tx1"/>
                </a:solidFill>
                <a:latin typeface="+mn-lt"/>
                <a:ea typeface="+mn-ea"/>
                <a:cs typeface="+mn-cs"/>
              </a:rPr>
              <a:t>(</a:t>
            </a:r>
            <a:r>
              <a:rPr lang="en-US" altLang="zh-TW" sz="1200" b="0" i="0" u="none" strike="noStrike" kern="1200" baseline="0" dirty="0" err="1" smtClean="0">
                <a:solidFill>
                  <a:schemeClr val="tx1"/>
                </a:solidFill>
                <a:latin typeface="+mn-lt"/>
                <a:ea typeface="+mn-ea"/>
                <a:cs typeface="+mn-cs"/>
              </a:rPr>
              <a:t>Nonswapping</a:t>
            </a:r>
            <a:r>
              <a:rPr lang="en-US" altLang="zh-TW" sz="1200" b="0" i="0" u="none" strike="noStrike" kern="1200" baseline="0" dirty="0" smtClean="0">
                <a:solidFill>
                  <a:schemeClr val="tx1"/>
                </a:solidFill>
                <a:latin typeface="+mn-lt"/>
                <a:ea typeface="+mn-ea"/>
                <a:cs typeface="+mn-cs"/>
              </a:rPr>
              <a:t>)</a:t>
            </a:r>
            <a:r>
              <a:rPr lang="zh-TW" altLang="en-US" sz="1200" b="0" i="0" u="none" strike="noStrike" kern="1200" baseline="0" dirty="0" smtClean="0">
                <a:solidFill>
                  <a:schemeClr val="tx1"/>
                </a:solidFill>
                <a:latin typeface="+mn-lt"/>
                <a:ea typeface="+mn-ea"/>
                <a:cs typeface="+mn-cs"/>
              </a:rPr>
              <a:t>：</a:t>
            </a:r>
            <a:endParaRPr lang="en-US" altLang="zh-TW" sz="1200" b="0" i="0" u="none" strike="noStrike" kern="1200" baseline="0" dirty="0" smtClean="0">
              <a:solidFill>
                <a:schemeClr val="tx1"/>
              </a:solidFill>
              <a:latin typeface="+mn-lt"/>
              <a:ea typeface="+mn-ea"/>
              <a:cs typeface="+mn-cs"/>
            </a:endParaRPr>
          </a:p>
          <a:p>
            <a:pPr marL="685800" lvl="1" indent="-228600">
              <a:buFont typeface="Arial" panose="020B0604020202020204" pitchFamily="34" charset="0"/>
              <a:buChar char="•"/>
            </a:pPr>
            <a:r>
              <a:rPr lang="zh-TW" altLang="en-US" sz="1200" b="0" i="0" u="none" strike="noStrike" kern="1200" baseline="0" dirty="0" smtClean="0">
                <a:solidFill>
                  <a:schemeClr val="tx1"/>
                </a:solidFill>
                <a:latin typeface="+mn-lt"/>
                <a:ea typeface="+mn-ea"/>
                <a:cs typeface="+mn-cs"/>
              </a:rPr>
              <a:t>分割</a:t>
            </a:r>
            <a:r>
              <a:rPr lang="en-US" altLang="zh-TW" sz="1200" b="0" i="0" u="none" strike="noStrike" kern="1200" baseline="0" dirty="0" smtClean="0">
                <a:solidFill>
                  <a:schemeClr val="tx1"/>
                </a:solidFill>
                <a:latin typeface="+mn-lt"/>
                <a:ea typeface="+mn-ea"/>
                <a:cs typeface="+mn-cs"/>
              </a:rPr>
              <a:t>(Partitioning)</a:t>
            </a:r>
          </a:p>
          <a:p>
            <a:pPr marL="685800" lvl="1" indent="-228600">
              <a:buFont typeface="Arial" panose="020B0604020202020204" pitchFamily="34" charset="0"/>
              <a:buChar char="•"/>
            </a:pPr>
            <a:r>
              <a:rPr lang="zh-TW" altLang="en-US" sz="1200" b="0" i="0" u="none" strike="noStrike" kern="1200" baseline="0" dirty="0" smtClean="0">
                <a:solidFill>
                  <a:schemeClr val="tx1"/>
                </a:solidFill>
                <a:latin typeface="+mn-lt"/>
                <a:ea typeface="+mn-ea"/>
                <a:cs typeface="+mn-cs"/>
              </a:rPr>
              <a:t>分頁</a:t>
            </a:r>
            <a:r>
              <a:rPr lang="en-US" altLang="zh-TW" sz="1200" b="0" i="0" u="none" strike="noStrike" kern="1200" baseline="0" dirty="0" smtClean="0">
                <a:solidFill>
                  <a:schemeClr val="tx1"/>
                </a:solidFill>
                <a:latin typeface="+mn-lt"/>
                <a:ea typeface="+mn-ea"/>
                <a:cs typeface="+mn-cs"/>
              </a:rPr>
              <a:t>(Paging)</a:t>
            </a:r>
          </a:p>
          <a:p>
            <a:endParaRPr lang="en-US" altLang="zh-TW" sz="1200" b="0" i="0" u="none" strike="noStrike" kern="1200" baseline="0" dirty="0" smtClean="0">
              <a:solidFill>
                <a:schemeClr val="tx1"/>
              </a:solidFill>
              <a:latin typeface="+mn-lt"/>
              <a:ea typeface="+mn-ea"/>
              <a:cs typeface="+mn-cs"/>
            </a:endParaRPr>
          </a:p>
          <a:p>
            <a:r>
              <a:rPr lang="en-US" altLang="zh-TW" sz="1200" b="0" i="0" u="none" strike="noStrike" kern="1200" baseline="0" dirty="0" smtClean="0">
                <a:solidFill>
                  <a:schemeClr val="tx1"/>
                </a:solidFill>
                <a:latin typeface="+mn-lt"/>
                <a:ea typeface="+mn-ea"/>
                <a:cs typeface="+mn-cs"/>
              </a:rPr>
              <a:t>2.</a:t>
            </a:r>
            <a:r>
              <a:rPr lang="zh-TW" altLang="en-US" sz="1200" b="0" i="0" u="none" strike="noStrike" kern="1200" baseline="0" dirty="0" smtClean="0">
                <a:solidFill>
                  <a:schemeClr val="tx1"/>
                </a:solidFill>
                <a:latin typeface="+mn-lt"/>
                <a:ea typeface="+mn-ea"/>
                <a:cs typeface="+mn-cs"/>
              </a:rPr>
              <a:t> 置換</a:t>
            </a:r>
            <a:r>
              <a:rPr lang="en-US" altLang="zh-TW" sz="1200" b="0" i="0" u="none" strike="noStrike" kern="1200" baseline="0" dirty="0" smtClean="0">
                <a:solidFill>
                  <a:schemeClr val="tx1"/>
                </a:solidFill>
                <a:latin typeface="+mn-lt"/>
                <a:ea typeface="+mn-ea"/>
                <a:cs typeface="+mn-cs"/>
              </a:rPr>
              <a:t>(Swapping)</a:t>
            </a:r>
            <a:r>
              <a:rPr lang="zh-TW" altLang="en-US" sz="1200" b="0" i="0" u="none" strike="noStrike" kern="1200" baseline="0" dirty="0" smtClean="0">
                <a:solidFill>
                  <a:schemeClr val="tx1"/>
                </a:solidFill>
                <a:latin typeface="+mn-lt"/>
                <a:ea typeface="+mn-ea"/>
                <a:cs typeface="+mn-cs"/>
              </a:rPr>
              <a:t>：</a:t>
            </a:r>
            <a:endParaRPr lang="en-US" altLang="zh-TW"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zh-TW" altLang="en-US" sz="1200" b="0" i="0" u="none" strike="noStrike" kern="1200" baseline="0" dirty="0" smtClean="0">
                <a:solidFill>
                  <a:schemeClr val="tx1"/>
                </a:solidFill>
                <a:latin typeface="+mn-lt"/>
                <a:ea typeface="+mn-ea"/>
                <a:cs typeface="+mn-cs"/>
              </a:rPr>
              <a:t>需求分頁</a:t>
            </a:r>
            <a:r>
              <a:rPr lang="en-US" altLang="zh-TW" sz="1200" b="0" i="0" u="none" strike="noStrike" kern="1200" baseline="0" dirty="0" smtClean="0">
                <a:solidFill>
                  <a:schemeClr val="tx1"/>
                </a:solidFill>
                <a:latin typeface="+mn-lt"/>
                <a:ea typeface="+mn-ea"/>
                <a:cs typeface="+mn-cs"/>
              </a:rPr>
              <a:t>(Demand paging)</a:t>
            </a:r>
          </a:p>
          <a:p>
            <a:pPr marL="628650" lvl="1" indent="-171450">
              <a:buFont typeface="Arial" panose="020B0604020202020204" pitchFamily="34" charset="0"/>
              <a:buChar char="•"/>
            </a:pPr>
            <a:r>
              <a:rPr lang="zh-TW" altLang="en-US" sz="1200" b="0" i="0" u="none" strike="noStrike" kern="1200" baseline="0" dirty="0" smtClean="0">
                <a:solidFill>
                  <a:schemeClr val="tx1"/>
                </a:solidFill>
                <a:latin typeface="+mn-lt"/>
                <a:ea typeface="+mn-ea"/>
                <a:cs typeface="+mn-cs"/>
              </a:rPr>
              <a:t>需求分段</a:t>
            </a:r>
            <a:r>
              <a:rPr lang="en-US" altLang="zh-TW" sz="1200" b="0" i="0" u="none" strike="noStrike" kern="1200" baseline="0" dirty="0" smtClean="0">
                <a:solidFill>
                  <a:schemeClr val="tx1"/>
                </a:solidFill>
                <a:latin typeface="+mn-lt"/>
                <a:ea typeface="+mn-ea"/>
                <a:cs typeface="+mn-cs"/>
              </a:rPr>
              <a:t>(Demand</a:t>
            </a:r>
            <a:r>
              <a:rPr lang="zh-TW" altLang="en-US" sz="1200" b="0" i="0" u="none" strike="noStrike" kern="1200" baseline="0" dirty="0" smtClean="0">
                <a:solidFill>
                  <a:schemeClr val="tx1"/>
                </a:solidFill>
                <a:latin typeface="+mn-lt"/>
                <a:ea typeface="+mn-ea"/>
                <a:cs typeface="+mn-cs"/>
              </a:rPr>
              <a:t> </a:t>
            </a:r>
            <a:r>
              <a:rPr lang="en-US" altLang="zh-TW" sz="1200" b="0" i="0" u="none" strike="noStrike" kern="1200" baseline="0" dirty="0" smtClean="0">
                <a:solidFill>
                  <a:schemeClr val="tx1"/>
                </a:solidFill>
                <a:latin typeface="+mn-lt"/>
                <a:ea typeface="+mn-ea"/>
                <a:cs typeface="+mn-cs"/>
              </a:rPr>
              <a:t>segmentation)</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31</a:t>
            </a:fld>
            <a:endParaRPr lang="zh-TW" altLang="en-US"/>
          </a:p>
        </p:txBody>
      </p:sp>
    </p:spTree>
    <p:extLst>
      <p:ext uri="{BB962C8B-B14F-4D97-AF65-F5344CB8AC3E}">
        <p14:creationId xmlns:p14="http://schemas.microsoft.com/office/powerpoint/2010/main" val="928843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dirty="0" smtClean="0"/>
              <a:t>計算機軟體分為兩大類：作業系統和應用程式。</a:t>
            </a:r>
            <a:br>
              <a:rPr lang="zh-TW" altLang="en-US" dirty="0" smtClean="0"/>
            </a:br>
            <a:r>
              <a:rPr lang="zh-TW" altLang="en-US" dirty="0" smtClean="0"/>
              <a:t/>
            </a:r>
            <a:br>
              <a:rPr lang="zh-TW" altLang="en-US" dirty="0" smtClean="0"/>
            </a:br>
            <a:r>
              <a:rPr lang="zh-TW" altLang="en-US" dirty="0" smtClean="0"/>
              <a:t>作業系統：控制使用者對硬體的存取。</a:t>
            </a:r>
            <a:br>
              <a:rPr lang="zh-TW" altLang="en-US" dirty="0" smtClean="0"/>
            </a:br>
            <a:r>
              <a:rPr lang="zh-TW" altLang="en-US" sz="1200" b="0" i="0" kern="1200" dirty="0" smtClean="0">
                <a:solidFill>
                  <a:schemeClr val="tx1"/>
                </a:solidFill>
                <a:effectLst/>
                <a:latin typeface="+mn-lt"/>
                <a:ea typeface="+mn-ea"/>
                <a:cs typeface="+mn-cs"/>
              </a:rPr>
              <a:t>為系統軟體的一種，由許多程式組合而成。</a:t>
            </a:r>
            <a:endParaRPr lang="en-US" altLang="zh-TW"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用來令電腦硬體更容易被使用者控制，換言之使用者透過作業系統更簡易地操作電腦執行工作。</a:t>
            </a:r>
          </a:p>
          <a:p>
            <a:r>
              <a:rPr lang="zh-TW" altLang="en-US" dirty="0" smtClean="0"/>
              <a:t/>
            </a:r>
            <a:br>
              <a:rPr lang="zh-TW" altLang="en-US" dirty="0" smtClean="0"/>
            </a:br>
            <a:r>
              <a:rPr lang="zh-TW" altLang="en-US" dirty="0" smtClean="0"/>
              <a:t>應用軟體：使用計算機硬體來解決用戶的問題。</a:t>
            </a:r>
            <a:endParaRPr lang="en-US" altLang="zh-TW" dirty="0" smtClean="0"/>
          </a:p>
          <a:p>
            <a:r>
              <a:rPr lang="zh-TW" altLang="en-US" sz="1200" b="0" i="0" kern="1200" dirty="0" smtClean="0">
                <a:solidFill>
                  <a:schemeClr val="tx1"/>
                </a:solidFill>
                <a:effectLst/>
                <a:latin typeface="+mn-lt"/>
                <a:ea typeface="+mn-ea"/>
                <a:cs typeface="+mn-cs"/>
              </a:rPr>
              <a:t>通常是使用者、軟體公司和電腦廠商，為了解決某些問題需求而設計的程式。</a:t>
            </a:r>
            <a:endParaRPr lang="en-US" altLang="zh-TW" sz="1200" b="0" i="0" kern="1200" dirty="0" smtClean="0">
              <a:solidFill>
                <a:schemeClr val="tx1"/>
              </a:solidFill>
              <a:effectLst/>
              <a:latin typeface="+mn-lt"/>
              <a:ea typeface="+mn-ea"/>
              <a:cs typeface="+mn-cs"/>
            </a:endParaRPr>
          </a:p>
          <a:p>
            <a:endParaRPr lang="en-US" altLang="zh-TW"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舉例：</a:t>
            </a:r>
            <a:endParaRPr lang="en-US" altLang="zh-TW"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我們對計算機做輸入，而計算機回傳一個值，這個計算是需要透過</a:t>
            </a:r>
            <a:r>
              <a:rPr lang="en-US" altLang="zh-TW" sz="1200" b="0" i="0" kern="1200" dirty="0" smtClean="0">
                <a:solidFill>
                  <a:schemeClr val="tx1"/>
                </a:solidFill>
                <a:effectLst/>
                <a:latin typeface="+mn-lt"/>
                <a:ea typeface="+mn-ea"/>
                <a:cs typeface="+mn-cs"/>
              </a:rPr>
              <a:t>CPU</a:t>
            </a:r>
            <a:r>
              <a:rPr lang="zh-TW" altLang="en-US" sz="1200" b="0" i="0" kern="1200" dirty="0" smtClean="0">
                <a:solidFill>
                  <a:schemeClr val="tx1"/>
                </a:solidFill>
                <a:effectLst/>
                <a:latin typeface="+mn-lt"/>
                <a:ea typeface="+mn-ea"/>
                <a:cs typeface="+mn-cs"/>
              </a:rPr>
              <a:t>，而</a:t>
            </a:r>
            <a:r>
              <a:rPr lang="en-US" altLang="zh-TW" sz="1200" b="0" i="0" kern="1200" dirty="0" smtClean="0">
                <a:solidFill>
                  <a:schemeClr val="tx1"/>
                </a:solidFill>
                <a:effectLst/>
                <a:latin typeface="+mn-lt"/>
                <a:ea typeface="+mn-ea"/>
                <a:cs typeface="+mn-cs"/>
              </a:rPr>
              <a:t>OS</a:t>
            </a:r>
            <a:r>
              <a:rPr lang="zh-TW" altLang="en-US" sz="1200" b="0" i="0" kern="1200" dirty="0" smtClean="0">
                <a:solidFill>
                  <a:schemeClr val="tx1"/>
                </a:solidFill>
                <a:effectLst/>
                <a:latin typeface="+mn-lt"/>
                <a:ea typeface="+mn-ea"/>
                <a:cs typeface="+mn-cs"/>
              </a:rPr>
              <a:t>就是安排</a:t>
            </a:r>
            <a:r>
              <a:rPr lang="en-US" altLang="zh-TW" sz="1200" b="0" i="0" kern="1200" dirty="0" smtClean="0">
                <a:solidFill>
                  <a:schemeClr val="tx1"/>
                </a:solidFill>
                <a:effectLst/>
                <a:latin typeface="+mn-lt"/>
                <a:ea typeface="+mn-ea"/>
                <a:cs typeface="+mn-cs"/>
              </a:rPr>
              <a:t>CPU</a:t>
            </a:r>
            <a:r>
              <a:rPr lang="zh-TW" altLang="en-US" sz="1200" b="0" i="0" kern="1200" dirty="0" smtClean="0">
                <a:solidFill>
                  <a:schemeClr val="tx1"/>
                </a:solidFill>
                <a:effectLst/>
                <a:latin typeface="+mn-lt"/>
                <a:ea typeface="+mn-ea"/>
                <a:cs typeface="+mn-cs"/>
              </a:rPr>
              <a:t>的時程。</a:t>
            </a:r>
            <a:endParaRPr lang="zh-TW" altLang="en-US" dirty="0" smtClean="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3</a:t>
            </a:fld>
            <a:endParaRPr lang="zh-TW" altLang="en-US"/>
          </a:p>
        </p:txBody>
      </p:sp>
    </p:spTree>
    <p:extLst>
      <p:ext uri="{BB962C8B-B14F-4D97-AF65-F5344CB8AC3E}">
        <p14:creationId xmlns:p14="http://schemas.microsoft.com/office/powerpoint/2010/main" val="40781462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u="none" strike="noStrike" kern="1200" baseline="0" dirty="0" smtClean="0">
                <a:solidFill>
                  <a:schemeClr val="tx1"/>
                </a:solidFill>
                <a:latin typeface="+mn-lt"/>
                <a:ea typeface="+mn-ea"/>
                <a:cs typeface="+mn-cs"/>
              </a:rPr>
              <a:t>非置換</a:t>
            </a:r>
            <a:r>
              <a:rPr lang="en-US" altLang="zh-TW" sz="1200" b="0" i="0" u="none" strike="noStrike" kern="1200" baseline="0" dirty="0" smtClean="0">
                <a:solidFill>
                  <a:schemeClr val="tx1"/>
                </a:solidFill>
                <a:latin typeface="+mn-lt"/>
                <a:ea typeface="+mn-ea"/>
                <a:cs typeface="+mn-cs"/>
              </a:rPr>
              <a:t>(</a:t>
            </a:r>
            <a:r>
              <a:rPr lang="en-US" altLang="zh-TW" sz="1200" b="0" i="0" u="none" strike="noStrike" kern="1200" baseline="0" dirty="0" err="1" smtClean="0">
                <a:solidFill>
                  <a:schemeClr val="tx1"/>
                </a:solidFill>
                <a:latin typeface="+mn-lt"/>
                <a:ea typeface="+mn-ea"/>
                <a:cs typeface="+mn-cs"/>
              </a:rPr>
              <a:t>Nonswapping</a:t>
            </a:r>
            <a:r>
              <a:rPr lang="en-US" altLang="zh-TW" sz="1200" b="0" i="0" u="none" strike="noStrike" kern="1200" baseline="0" dirty="0" smtClean="0">
                <a:solidFill>
                  <a:schemeClr val="tx1"/>
                </a:solidFill>
                <a:latin typeface="+mn-lt"/>
                <a:ea typeface="+mn-ea"/>
                <a:cs typeface="+mn-cs"/>
              </a:rPr>
              <a:t>)</a:t>
            </a:r>
            <a:r>
              <a:rPr lang="zh-TW" altLang="en-US" sz="1200" b="0" i="0" u="none" strike="noStrike" kern="1200" baseline="0" dirty="0" smtClean="0">
                <a:solidFill>
                  <a:schemeClr val="tx1"/>
                </a:solidFill>
                <a:latin typeface="+mn-lt"/>
                <a:ea typeface="+mn-ea"/>
                <a:cs typeface="+mn-cs"/>
              </a:rPr>
              <a:t>：</a:t>
            </a:r>
            <a:endParaRPr lang="en-US" altLang="zh-TW" sz="1200" b="0" i="0" u="none" strike="noStrike" kern="1200" baseline="0" dirty="0" smtClean="0">
              <a:solidFill>
                <a:schemeClr val="tx1"/>
              </a:solidFill>
              <a:latin typeface="+mn-lt"/>
              <a:ea typeface="+mn-ea"/>
              <a:cs typeface="+mn-cs"/>
            </a:endParaRPr>
          </a:p>
          <a:p>
            <a:r>
              <a:rPr lang="zh-TW" altLang="en-US" sz="1200" b="0" i="0" u="none" strike="noStrike" kern="1200" baseline="0" dirty="0" smtClean="0">
                <a:solidFill>
                  <a:schemeClr val="tx1"/>
                </a:solidFill>
                <a:latin typeface="+mn-lt"/>
                <a:ea typeface="+mn-ea"/>
                <a:cs typeface="+mn-cs"/>
              </a:rPr>
              <a:t>程式在執行期間留在記憶體中。</a:t>
            </a:r>
            <a:endParaRPr lang="en-US" altLang="zh-TW" sz="1200" b="0" i="0" u="none" strike="noStrike" kern="1200" baseline="0" dirty="0" smtClean="0">
              <a:solidFill>
                <a:schemeClr val="tx1"/>
              </a:solidFill>
              <a:latin typeface="+mn-lt"/>
              <a:ea typeface="+mn-ea"/>
              <a:cs typeface="+mn-cs"/>
            </a:endParaRPr>
          </a:p>
          <a:p>
            <a:endParaRPr lang="en-US" altLang="zh-TW" sz="1200" b="0" i="0" u="none" strike="noStrike" kern="1200" baseline="0" dirty="0" smtClean="0">
              <a:solidFill>
                <a:schemeClr val="tx1"/>
              </a:solidFill>
              <a:latin typeface="+mn-lt"/>
              <a:ea typeface="+mn-ea"/>
              <a:cs typeface="+mn-cs"/>
            </a:endParaRPr>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32</a:t>
            </a:fld>
            <a:endParaRPr lang="zh-TW" altLang="en-US"/>
          </a:p>
        </p:txBody>
      </p:sp>
    </p:spTree>
    <p:extLst>
      <p:ext uri="{BB962C8B-B14F-4D97-AF65-F5344CB8AC3E}">
        <p14:creationId xmlns:p14="http://schemas.microsoft.com/office/powerpoint/2010/main" val="8439220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在這個機制中，記憶體被切割成可變長度的區域，每個區域或分割都存放了一個程式，</a:t>
            </a:r>
            <a:r>
              <a:rPr lang="en-US" altLang="zh-TW" dirty="0" smtClean="0"/>
              <a:t>CPU </a:t>
            </a:r>
            <a:r>
              <a:rPr lang="zh-TW" altLang="en-US" dirty="0" smtClean="0"/>
              <a:t>就在這些程式之間切換。</a:t>
            </a:r>
            <a:endParaRPr lang="en-US" altLang="zh-TW" dirty="0" smtClean="0"/>
          </a:p>
          <a:p>
            <a:endParaRPr lang="en-US" altLang="zh-TW" dirty="0" smtClean="0"/>
          </a:p>
          <a:p>
            <a:r>
              <a:rPr lang="en-US" altLang="zh-TW" sz="1200" b="0" i="0" u="none" strike="noStrike" kern="1200" baseline="0" dirty="0" smtClean="0">
                <a:solidFill>
                  <a:schemeClr val="tx1"/>
                </a:solidFill>
                <a:latin typeface="+mn-lt"/>
                <a:ea typeface="+mn-ea"/>
                <a:cs typeface="+mn-cs"/>
              </a:rPr>
              <a:t>CPU</a:t>
            </a:r>
            <a:r>
              <a:rPr lang="zh-TW" altLang="en-US" sz="1200" b="0" i="0" u="none" strike="noStrike" kern="1200" baseline="0" dirty="0" smtClean="0">
                <a:solidFill>
                  <a:schemeClr val="tx1"/>
                </a:solidFill>
                <a:latin typeface="+mn-lt"/>
                <a:ea typeface="+mn-ea"/>
                <a:cs typeface="+mn-cs"/>
              </a:rPr>
              <a:t>在這些程式間切換：從一個程式開始執行，直到碰到輸出或輸入要求或時隙使用完畢</a:t>
            </a:r>
            <a:r>
              <a:rPr lang="en-US" altLang="zh-TW" sz="1200" b="0" i="0" u="none" strike="noStrike" kern="1200" baseline="0" dirty="0" smtClean="0">
                <a:solidFill>
                  <a:schemeClr val="tx1"/>
                </a:solidFill>
                <a:latin typeface="+mn-lt"/>
                <a:ea typeface="+mn-ea"/>
                <a:cs typeface="+mn-cs"/>
              </a:rPr>
              <a:t>(</a:t>
            </a:r>
            <a:r>
              <a:rPr lang="zh-TW" altLang="en-US" sz="1200" b="0" i="0" u="none" strike="noStrike" kern="1200" baseline="0" dirty="0" smtClean="0">
                <a:solidFill>
                  <a:schemeClr val="tx1"/>
                </a:solidFill>
                <a:latin typeface="+mn-lt"/>
                <a:ea typeface="+mn-ea"/>
                <a:cs typeface="+mn-cs"/>
              </a:rPr>
              <a:t>使用</a:t>
            </a:r>
            <a:r>
              <a:rPr lang="en-US" altLang="zh-TW" sz="1200" b="0" i="0" u="none" strike="noStrike" kern="1200" baseline="0" dirty="0" smtClean="0">
                <a:solidFill>
                  <a:schemeClr val="tx1"/>
                </a:solidFill>
                <a:latin typeface="+mn-lt"/>
                <a:ea typeface="+mn-ea"/>
                <a:cs typeface="+mn-cs"/>
              </a:rPr>
              <a:t>CPU</a:t>
            </a:r>
            <a:r>
              <a:rPr lang="zh-TW" altLang="en-US" sz="1200" b="0" i="0" u="none" strike="noStrike" kern="1200" baseline="0" dirty="0" smtClean="0">
                <a:solidFill>
                  <a:schemeClr val="tx1"/>
                </a:solidFill>
                <a:latin typeface="+mn-lt"/>
                <a:ea typeface="+mn-ea"/>
                <a:cs typeface="+mn-cs"/>
              </a:rPr>
              <a:t>的時間結束</a:t>
            </a:r>
            <a:r>
              <a:rPr lang="en-US" altLang="zh-TW" sz="1200" b="0" i="0" u="none" strike="noStrike" kern="1200" baseline="0" dirty="0" smtClean="0">
                <a:solidFill>
                  <a:schemeClr val="tx1"/>
                </a:solidFill>
                <a:latin typeface="+mn-lt"/>
                <a:ea typeface="+mn-ea"/>
                <a:cs typeface="+mn-cs"/>
              </a:rPr>
              <a:t>)</a:t>
            </a:r>
            <a:r>
              <a:rPr lang="zh-TW" altLang="en-US" sz="1200" b="0" i="0" u="none" strike="noStrike" kern="1200" baseline="0" dirty="0" smtClean="0">
                <a:solidFill>
                  <a:schemeClr val="tx1"/>
                </a:solidFill>
                <a:latin typeface="+mn-lt"/>
                <a:ea typeface="+mn-ea"/>
                <a:cs typeface="+mn-cs"/>
              </a:rPr>
              <a:t>，然後切換到下一個程式。</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33</a:t>
            </a:fld>
            <a:endParaRPr lang="zh-TW" altLang="en-US"/>
          </a:p>
        </p:txBody>
      </p:sp>
    </p:spTree>
    <p:extLst>
      <p:ext uri="{BB962C8B-B14F-4D97-AF65-F5344CB8AC3E}">
        <p14:creationId xmlns:p14="http://schemas.microsoft.com/office/powerpoint/2010/main" val="7644495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記憶體管理者必須事先決定分割區域的大小</a:t>
            </a:r>
          </a:p>
          <a:p>
            <a:endParaRPr lang="zh-TW" altLang="en-US" dirty="0" smtClean="0"/>
          </a:p>
          <a:p>
            <a:r>
              <a:rPr lang="zh-TW" altLang="en-US" dirty="0" smtClean="0"/>
              <a:t>如果分割太小，有些程式因無法載入而無法執行</a:t>
            </a:r>
          </a:p>
          <a:p>
            <a:endParaRPr lang="zh-TW" altLang="en-US" dirty="0" smtClean="0"/>
          </a:p>
          <a:p>
            <a:r>
              <a:rPr lang="zh-TW" altLang="en-US" dirty="0" smtClean="0"/>
              <a:t>如果分割太大，記憶體會產生「洞」</a:t>
            </a:r>
            <a:r>
              <a:rPr lang="en-US" altLang="zh-TW" dirty="0" smtClean="0"/>
              <a:t>(Hole)</a:t>
            </a:r>
            <a:r>
              <a:rPr lang="zh-TW" altLang="en-US" dirty="0" smtClean="0"/>
              <a:t>：分割容量大於程式</a:t>
            </a:r>
            <a:endParaRPr lang="en-US" altLang="zh-TW" dirty="0" smtClean="0"/>
          </a:p>
          <a:p>
            <a:endParaRPr lang="en-US" altLang="zh-TW" dirty="0" smtClean="0"/>
          </a:p>
          <a:p>
            <a:pPr rtl="0" fontAlgn="base"/>
            <a:r>
              <a:rPr lang="zh-TW" altLang="en-US" sz="1200" b="0" i="0" kern="1200" cap="all" dirty="0" smtClean="0">
                <a:solidFill>
                  <a:schemeClr val="tx1"/>
                </a:solidFill>
                <a:effectLst/>
                <a:latin typeface="+mn-lt"/>
                <a:ea typeface="+mn-ea"/>
                <a:cs typeface="+mn-cs"/>
              </a:rPr>
              <a:t>當許多洞形成後，記憶體管理者想辦法讓這些洞變成可用的分割區域，但這對系統而言會造成額外的負擔。</a:t>
            </a:r>
          </a:p>
          <a:p>
            <a:r>
              <a:rPr lang="zh-TW" altLang="en-US" dirty="0" smtClean="0"/>
              <a:t/>
            </a:r>
            <a:br>
              <a:rPr lang="zh-TW" altLang="en-US" dirty="0" smtClean="0"/>
            </a:b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34</a:t>
            </a:fld>
            <a:endParaRPr lang="zh-TW" altLang="en-US"/>
          </a:p>
        </p:txBody>
      </p:sp>
    </p:spTree>
    <p:extLst>
      <p:ext uri="{BB962C8B-B14F-4D97-AF65-F5344CB8AC3E}">
        <p14:creationId xmlns:p14="http://schemas.microsoft.com/office/powerpoint/2010/main" val="7450044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base" latinLnBrk="0" hangingPunct="1">
              <a:lnSpc>
                <a:spcPct val="100000"/>
              </a:lnSpc>
              <a:spcBef>
                <a:spcPts val="0"/>
              </a:spcBef>
              <a:spcAft>
                <a:spcPts val="0"/>
              </a:spcAft>
              <a:buClrTx/>
              <a:buSzTx/>
              <a:buFontTx/>
              <a:buNone/>
              <a:tabLst/>
              <a:defRPr/>
            </a:pPr>
            <a:r>
              <a:rPr lang="zh-TW" altLang="en-US" sz="1200" b="0" i="0" kern="1200" cap="all" dirty="0" smtClean="0">
                <a:solidFill>
                  <a:schemeClr val="tx1"/>
                </a:solidFill>
                <a:effectLst/>
                <a:latin typeface="+mn-lt"/>
                <a:ea typeface="+mn-ea"/>
                <a:cs typeface="+mn-cs"/>
              </a:rPr>
              <a:t>記憶體被切割成相同大小的區域，叫做</a:t>
            </a:r>
            <a:r>
              <a:rPr lang="en-US" altLang="zh-TW" dirty="0" smtClean="0"/>
              <a:t>Frames</a:t>
            </a:r>
            <a:r>
              <a:rPr lang="zh-TW" altLang="en-US" dirty="0" smtClean="0"/>
              <a:t>；</a:t>
            </a:r>
            <a:r>
              <a:rPr lang="zh-TW" altLang="en-US" sz="1200" b="0" i="0" kern="1200" cap="all" dirty="0" smtClean="0">
                <a:solidFill>
                  <a:schemeClr val="tx1"/>
                </a:solidFill>
                <a:effectLst/>
                <a:latin typeface="+mn-lt"/>
                <a:ea typeface="+mn-ea"/>
                <a:cs typeface="+mn-cs"/>
              </a:rPr>
              <a:t>同樣地，程式也被切割成大小相同的尺寸，稱為</a:t>
            </a:r>
            <a:r>
              <a:rPr lang="en-US" altLang="zh-TW" dirty="0" smtClean="0"/>
              <a:t>Pages</a:t>
            </a:r>
            <a:r>
              <a:rPr lang="zh-TW" altLang="en-US" sz="1200" b="0" i="0" kern="1200" cap="all" dirty="0" smtClean="0">
                <a:solidFill>
                  <a:schemeClr val="tx1"/>
                </a:solidFill>
                <a:effectLst/>
                <a:latin typeface="+mn-lt"/>
                <a:ea typeface="+mn-ea"/>
                <a:cs typeface="+mn-cs"/>
              </a:rPr>
              <a:t>。</a:t>
            </a:r>
            <a:endParaRPr lang="en-US" altLang="zh-TW" sz="1200" b="0" i="0" kern="1200" cap="all" dirty="0" smtClean="0">
              <a:solidFill>
                <a:schemeClr val="tx1"/>
              </a:solidFill>
              <a:effectLst/>
              <a:latin typeface="+mn-lt"/>
              <a:ea typeface="+mn-ea"/>
              <a:cs typeface="+mn-cs"/>
            </a:endParaRPr>
          </a:p>
          <a:p>
            <a:pPr marL="0" marR="0" indent="0" algn="l" defTabSz="914400" rtl="0" eaLnBrk="1" fontAlgn="base" latinLnBrk="0" hangingPunct="1">
              <a:lnSpc>
                <a:spcPct val="100000"/>
              </a:lnSpc>
              <a:spcBef>
                <a:spcPts val="0"/>
              </a:spcBef>
              <a:spcAft>
                <a:spcPts val="0"/>
              </a:spcAft>
              <a:buClrTx/>
              <a:buSzTx/>
              <a:buFontTx/>
              <a:buNone/>
              <a:tabLst/>
              <a:defRPr/>
            </a:pPr>
            <a:endParaRPr lang="en-US" altLang="zh-TW" sz="1200" b="0" i="0" kern="1200" cap="all" dirty="0" smtClean="0">
              <a:solidFill>
                <a:schemeClr val="tx1"/>
              </a:solidFill>
              <a:effectLst/>
              <a:latin typeface="+mn-lt"/>
              <a:ea typeface="+mn-ea"/>
              <a:cs typeface="+mn-cs"/>
            </a:endParaRPr>
          </a:p>
          <a:p>
            <a:pPr rtl="0" fontAlgn="base"/>
            <a:r>
              <a:rPr lang="zh-TW" altLang="en-US" sz="1200" b="0" i="0" kern="1200" cap="all" dirty="0" smtClean="0">
                <a:solidFill>
                  <a:schemeClr val="tx1"/>
                </a:solidFill>
                <a:effectLst/>
                <a:latin typeface="+mn-lt"/>
                <a:ea typeface="+mn-ea"/>
                <a:cs typeface="+mn-cs"/>
              </a:rPr>
              <a:t>在記憶體中，一個框裡會儲存一頁程式。</a:t>
            </a:r>
            <a:endParaRPr lang="en-US" altLang="zh-TW" sz="1200" b="0" i="0" kern="1200" cap="all" dirty="0" smtClean="0">
              <a:solidFill>
                <a:schemeClr val="tx1"/>
              </a:solidFill>
              <a:effectLst/>
              <a:latin typeface="+mn-lt"/>
              <a:ea typeface="+mn-ea"/>
              <a:cs typeface="+mn-cs"/>
            </a:endParaRPr>
          </a:p>
          <a:p>
            <a:pPr rtl="0" fontAlgn="base"/>
            <a:endParaRPr lang="en-US" altLang="zh-TW" sz="1200" b="0" i="0" kern="1200" cap="all" dirty="0" smtClean="0">
              <a:solidFill>
                <a:schemeClr val="tx1"/>
              </a:solidFill>
              <a:effectLst/>
              <a:latin typeface="+mn-lt"/>
              <a:ea typeface="+mn-ea"/>
              <a:cs typeface="+mn-cs"/>
            </a:endParaRPr>
          </a:p>
          <a:p>
            <a:pPr marL="0" marR="0" indent="0" algn="l" defTabSz="914400" rtl="0" eaLnBrk="1" fontAlgn="base" latinLnBrk="0" hangingPunct="1">
              <a:lnSpc>
                <a:spcPct val="100000"/>
              </a:lnSpc>
              <a:spcBef>
                <a:spcPts val="0"/>
              </a:spcBef>
              <a:spcAft>
                <a:spcPts val="0"/>
              </a:spcAft>
              <a:buClrTx/>
              <a:buSzTx/>
              <a:buFontTx/>
              <a:buNone/>
              <a:tabLst/>
              <a:defRPr/>
            </a:pPr>
            <a:r>
              <a:rPr lang="zh-TW" altLang="en-US" sz="1200" b="0" i="0" kern="1200" cap="all" dirty="0" smtClean="0">
                <a:solidFill>
                  <a:schemeClr val="tx1"/>
                </a:solidFill>
                <a:effectLst/>
                <a:latin typeface="+mn-lt"/>
                <a:ea typeface="+mn-ea"/>
                <a:cs typeface="+mn-cs"/>
              </a:rPr>
              <a:t>分頁法較分割法為佳的原因是：程式的各頁無需存放在記憶體中連續的框。</a:t>
            </a:r>
            <a:endParaRPr lang="en-US" altLang="zh-TW" sz="1200" b="0" i="0" kern="1200" cap="all" dirty="0" smtClean="0">
              <a:solidFill>
                <a:schemeClr val="tx1"/>
              </a:solidFill>
              <a:effectLst/>
              <a:latin typeface="+mn-lt"/>
              <a:ea typeface="+mn-ea"/>
              <a:cs typeface="+mn-cs"/>
            </a:endParaRPr>
          </a:p>
          <a:p>
            <a:pPr marL="0" marR="0" indent="0" algn="l" defTabSz="914400" rtl="0" eaLnBrk="1" fontAlgn="base" latinLnBrk="0" hangingPunct="1">
              <a:lnSpc>
                <a:spcPct val="100000"/>
              </a:lnSpc>
              <a:spcBef>
                <a:spcPts val="0"/>
              </a:spcBef>
              <a:spcAft>
                <a:spcPts val="0"/>
              </a:spcAft>
              <a:buClrTx/>
              <a:buSzTx/>
              <a:buFontTx/>
              <a:buNone/>
              <a:tabLst/>
              <a:defRPr/>
            </a:pPr>
            <a:endParaRPr lang="en-US" altLang="zh-TW" sz="1200" dirty="0" smtClean="0"/>
          </a:p>
          <a:p>
            <a:pPr marL="0" marR="0" indent="0" algn="l" defTabSz="914400" rtl="0" eaLnBrk="1" fontAlgn="base" latinLnBrk="0" hangingPunct="1">
              <a:lnSpc>
                <a:spcPct val="100000"/>
              </a:lnSpc>
              <a:spcBef>
                <a:spcPts val="0"/>
              </a:spcBef>
              <a:spcAft>
                <a:spcPts val="0"/>
              </a:spcAft>
              <a:buClrTx/>
              <a:buSzTx/>
              <a:buFontTx/>
              <a:buNone/>
              <a:tabLst/>
              <a:defRPr/>
            </a:pPr>
            <a:r>
              <a:rPr lang="zh-TW" altLang="en-US" sz="1200" dirty="0" smtClean="0"/>
              <a:t>優點：記憶體的使用較有效率</a:t>
            </a:r>
            <a:endParaRPr lang="en-US" altLang="zh-TW" sz="12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0" marR="0" indent="0" algn="l" defTabSz="914400" rtl="0" eaLnBrk="1" fontAlgn="base" latinLnBrk="0" hangingPunct="1">
              <a:lnSpc>
                <a:spcPct val="100000"/>
              </a:lnSpc>
              <a:spcBef>
                <a:spcPts val="0"/>
              </a:spcBef>
              <a:spcAft>
                <a:spcPts val="0"/>
              </a:spcAft>
              <a:buClrTx/>
              <a:buSzTx/>
              <a:buFontTx/>
              <a:buNone/>
              <a:tabLst/>
              <a:defRPr/>
            </a:pPr>
            <a:endParaRPr lang="zh-TW" altLang="en-US" dirty="0" smtClean="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36</a:t>
            </a:fld>
            <a:endParaRPr lang="zh-TW" altLang="en-US"/>
          </a:p>
        </p:txBody>
      </p:sp>
    </p:spTree>
    <p:extLst>
      <p:ext uri="{BB962C8B-B14F-4D97-AF65-F5344CB8AC3E}">
        <p14:creationId xmlns:p14="http://schemas.microsoft.com/office/powerpoint/2010/main" val="37572686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rtl="0" fontAlgn="base"/>
            <a:r>
              <a:rPr lang="zh-TW" altLang="en-US" sz="1200" b="0" i="0" kern="1200" cap="all" dirty="0" smtClean="0">
                <a:solidFill>
                  <a:schemeClr val="tx1"/>
                </a:solidFill>
                <a:effectLst/>
                <a:latin typeface="+mn-lt"/>
                <a:ea typeface="+mn-ea"/>
                <a:cs typeface="+mn-cs"/>
              </a:rPr>
              <a:t>當兩個程式都使用了</a:t>
            </a:r>
            <a:r>
              <a:rPr lang="en-US" altLang="zh-TW" sz="1200" b="0" i="0" kern="1200" cap="all" dirty="0" smtClean="0">
                <a:solidFill>
                  <a:schemeClr val="tx1"/>
                </a:solidFill>
                <a:effectLst/>
                <a:latin typeface="+mn-lt"/>
                <a:ea typeface="+mn-ea"/>
                <a:cs typeface="+mn-cs"/>
              </a:rPr>
              <a:t>2</a:t>
            </a:r>
            <a:r>
              <a:rPr lang="zh-TW" altLang="en-US" sz="1200" b="0" i="0" kern="1200" cap="all" dirty="0" smtClean="0">
                <a:solidFill>
                  <a:schemeClr val="tx1"/>
                </a:solidFill>
                <a:effectLst/>
                <a:latin typeface="+mn-lt"/>
                <a:ea typeface="+mn-ea"/>
                <a:cs typeface="+mn-cs"/>
              </a:rPr>
              <a:t>個非連續的框，在執行完後，記憶體可以讓另一個需要</a:t>
            </a:r>
            <a:r>
              <a:rPr lang="en-US" altLang="zh-TW" sz="1200" b="0" i="0" kern="1200" cap="all" dirty="0" smtClean="0">
                <a:solidFill>
                  <a:schemeClr val="tx1"/>
                </a:solidFill>
                <a:effectLst/>
                <a:latin typeface="+mn-lt"/>
                <a:ea typeface="+mn-ea"/>
                <a:cs typeface="+mn-cs"/>
              </a:rPr>
              <a:t>4</a:t>
            </a:r>
            <a:r>
              <a:rPr lang="zh-TW" altLang="en-US" sz="1200" b="0" i="0" kern="1200" cap="all" dirty="0" smtClean="0">
                <a:solidFill>
                  <a:schemeClr val="tx1"/>
                </a:solidFill>
                <a:effectLst/>
                <a:latin typeface="+mn-lt"/>
                <a:ea typeface="+mn-ea"/>
                <a:cs typeface="+mn-cs"/>
              </a:rPr>
              <a:t>個框的程式使用，而不需要等待有</a:t>
            </a:r>
            <a:r>
              <a:rPr lang="en-US" altLang="zh-TW" sz="1200" b="0" i="0" kern="1200" cap="all" dirty="0" smtClean="0">
                <a:solidFill>
                  <a:schemeClr val="tx1"/>
                </a:solidFill>
                <a:effectLst/>
                <a:latin typeface="+mn-lt"/>
                <a:ea typeface="+mn-ea"/>
                <a:cs typeface="+mn-cs"/>
              </a:rPr>
              <a:t>4</a:t>
            </a:r>
            <a:r>
              <a:rPr lang="zh-TW" altLang="en-US" sz="1200" b="0" i="0" kern="1200" cap="all" dirty="0" smtClean="0">
                <a:solidFill>
                  <a:schemeClr val="tx1"/>
                </a:solidFill>
                <a:effectLst/>
                <a:latin typeface="+mn-lt"/>
                <a:ea typeface="+mn-ea"/>
                <a:cs typeface="+mn-cs"/>
              </a:rPr>
              <a:t>個連續框後才能載入記憶體。</a:t>
            </a:r>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37</a:t>
            </a:fld>
            <a:endParaRPr lang="zh-TW" altLang="en-US"/>
          </a:p>
        </p:txBody>
      </p:sp>
    </p:spTree>
    <p:extLst>
      <p:ext uri="{BB962C8B-B14F-4D97-AF65-F5344CB8AC3E}">
        <p14:creationId xmlns:p14="http://schemas.microsoft.com/office/powerpoint/2010/main" val="5605584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程式被切割成許多頁，這些頁逐一的被載入記憶體中、執行，再以另一頁取代後執行。</a:t>
            </a:r>
            <a:endParaRPr lang="en-US" altLang="zh-TW" dirty="0" smtClean="0"/>
          </a:p>
          <a:p>
            <a:endParaRPr lang="en-US" altLang="zh-TW" dirty="0" smtClean="0"/>
          </a:p>
          <a:p>
            <a:pPr rtl="0" fontAlgn="base"/>
            <a:r>
              <a:rPr lang="zh-TW" altLang="en-US" sz="1200" b="0" i="0" kern="1200" cap="all" dirty="0" smtClean="0">
                <a:solidFill>
                  <a:schemeClr val="tx1"/>
                </a:solidFill>
                <a:effectLst/>
                <a:latin typeface="+mn-lt"/>
                <a:ea typeface="+mn-ea"/>
                <a:cs typeface="+mn-cs"/>
              </a:rPr>
              <a:t>此外，同一個程式的連續頁，不必一定要載入到相同的記憶體框內，僅需載入到任何沒有在使用的框裡即可。</a:t>
            </a:r>
          </a:p>
          <a:p>
            <a:endParaRPr lang="en-US" altLang="zh-TW" dirty="0" smtClean="0"/>
          </a:p>
          <a:p>
            <a:r>
              <a:rPr lang="zh-TW" altLang="en-US" sz="1200" b="0" i="0" u="none" strike="noStrike" kern="1200" baseline="0" dirty="0" smtClean="0">
                <a:solidFill>
                  <a:schemeClr val="tx1"/>
                </a:solidFill>
                <a:latin typeface="+mn-lt"/>
                <a:ea typeface="+mn-ea"/>
                <a:cs typeface="+mn-cs"/>
              </a:rPr>
              <a:t>程式無需全部存放在記憶體中。</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39</a:t>
            </a:fld>
            <a:endParaRPr lang="zh-TW" altLang="en-US"/>
          </a:p>
        </p:txBody>
      </p:sp>
    </p:spTree>
    <p:extLst>
      <p:ext uri="{BB962C8B-B14F-4D97-AF65-F5344CB8AC3E}">
        <p14:creationId xmlns:p14="http://schemas.microsoft.com/office/powerpoint/2010/main" val="21607130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40</a:t>
            </a:fld>
            <a:endParaRPr lang="zh-TW" altLang="en-US"/>
          </a:p>
        </p:txBody>
      </p:sp>
    </p:spTree>
    <p:extLst>
      <p:ext uri="{BB962C8B-B14F-4D97-AF65-F5344CB8AC3E}">
        <p14:creationId xmlns:p14="http://schemas.microsoft.com/office/powerpoint/2010/main" val="5605584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rtl="0" fontAlgn="base"/>
            <a:r>
              <a:rPr lang="zh-TW" altLang="en-US" sz="1200" b="0" i="0" kern="1200" cap="all" dirty="0" smtClean="0">
                <a:solidFill>
                  <a:schemeClr val="tx1"/>
                </a:solidFill>
                <a:effectLst/>
                <a:latin typeface="+mn-lt"/>
                <a:ea typeface="+mn-ea"/>
                <a:cs typeface="+mn-cs"/>
              </a:rPr>
              <a:t>程式分為邏輯單元，稱為區段</a:t>
            </a:r>
            <a:r>
              <a:rPr lang="en-US" altLang="zh-TW" sz="1200" b="0" i="0" kern="1200" cap="all" dirty="0" smtClean="0">
                <a:solidFill>
                  <a:schemeClr val="tx1"/>
                </a:solidFill>
                <a:effectLst/>
                <a:latin typeface="+mn-lt"/>
                <a:ea typeface="+mn-ea"/>
                <a:cs typeface="+mn-cs"/>
              </a:rPr>
              <a:t>(Segment)</a:t>
            </a:r>
          </a:p>
          <a:p>
            <a:pPr rtl="0" fontAlgn="base"/>
            <a:endParaRPr lang="en-US" altLang="zh-TW" sz="1200" b="0" i="0" kern="1200" cap="all" dirty="0" smtClean="0">
              <a:solidFill>
                <a:schemeClr val="tx1"/>
              </a:solidFill>
              <a:effectLst/>
              <a:latin typeface="+mn-lt"/>
              <a:ea typeface="+mn-ea"/>
              <a:cs typeface="+mn-cs"/>
            </a:endParaRPr>
          </a:p>
          <a:p>
            <a:pPr rtl="0" fontAlgn="base"/>
            <a:r>
              <a:rPr lang="zh-TW" altLang="en-US" sz="1200" b="0" i="0" kern="1200" cap="all" dirty="0" smtClean="0">
                <a:solidFill>
                  <a:schemeClr val="tx1"/>
                </a:solidFill>
                <a:effectLst/>
                <a:latin typeface="+mn-lt"/>
                <a:ea typeface="+mn-ea"/>
                <a:cs typeface="+mn-cs"/>
              </a:rPr>
              <a:t>程式區段可以被載入記憶體、被執行、或被其他區段或其他程式置換</a:t>
            </a:r>
            <a:endParaRPr lang="en-US" altLang="zh-TW" sz="1200" b="0" i="0" kern="1200" cap="all" dirty="0" smtClean="0">
              <a:solidFill>
                <a:schemeClr val="tx1"/>
              </a:solidFill>
              <a:effectLst/>
              <a:latin typeface="+mn-lt"/>
              <a:ea typeface="+mn-ea"/>
              <a:cs typeface="+mn-cs"/>
            </a:endParaRPr>
          </a:p>
          <a:p>
            <a:pPr rtl="0" fontAlgn="base"/>
            <a:endParaRPr lang="en-US" altLang="zh-TW" sz="1200" b="0" i="0" kern="1200" cap="all" dirty="0" smtClean="0">
              <a:solidFill>
                <a:schemeClr val="tx1"/>
              </a:solidFill>
              <a:effectLst/>
              <a:latin typeface="+mn-lt"/>
              <a:ea typeface="+mn-ea"/>
              <a:cs typeface="+mn-cs"/>
            </a:endParaRPr>
          </a:p>
          <a:p>
            <a:pPr rtl="0" fontAlgn="base"/>
            <a:r>
              <a:rPr lang="zh-TW" altLang="en-US" sz="1200" b="0" i="0" kern="1200" cap="all" dirty="0" smtClean="0">
                <a:solidFill>
                  <a:schemeClr val="tx1"/>
                </a:solidFill>
                <a:effectLst/>
                <a:latin typeface="+mn-lt"/>
                <a:ea typeface="+mn-ea"/>
                <a:cs typeface="+mn-cs"/>
              </a:rPr>
              <a:t>把程式分成很多區段，再把這些區段載入記憶體中執行，等到不再使用這區段後，就可以讓同一個程式的其他區段或其他的程式區段取代。</a:t>
            </a:r>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41</a:t>
            </a:fld>
            <a:endParaRPr lang="zh-TW" altLang="en-US"/>
          </a:p>
        </p:txBody>
      </p:sp>
    </p:spTree>
    <p:extLst>
      <p:ext uri="{BB962C8B-B14F-4D97-AF65-F5344CB8AC3E}">
        <p14:creationId xmlns:p14="http://schemas.microsoft.com/office/powerpoint/2010/main" val="14899647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42</a:t>
            </a:fld>
            <a:endParaRPr lang="zh-TW" altLang="en-US"/>
          </a:p>
        </p:txBody>
      </p:sp>
    </p:spTree>
    <p:extLst>
      <p:ext uri="{BB962C8B-B14F-4D97-AF65-F5344CB8AC3E}">
        <p14:creationId xmlns:p14="http://schemas.microsoft.com/office/powerpoint/2010/main" val="5605584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rtl="0" fontAlgn="base"/>
            <a:r>
              <a:rPr lang="zh-TW" altLang="en-US" sz="1200" b="0" i="0" kern="1200" cap="all" dirty="0" smtClean="0">
                <a:solidFill>
                  <a:schemeClr val="tx1"/>
                </a:solidFill>
                <a:effectLst/>
                <a:latin typeface="+mn-lt"/>
                <a:ea typeface="+mn-ea"/>
                <a:cs typeface="+mn-cs"/>
              </a:rPr>
              <a:t>把記憶體分成很多</a:t>
            </a:r>
            <a:r>
              <a:rPr lang="en-US" altLang="zh-TW" sz="1200" b="0" i="0" kern="1200" cap="all" dirty="0" smtClean="0">
                <a:solidFill>
                  <a:schemeClr val="tx1"/>
                </a:solidFill>
                <a:effectLst/>
                <a:latin typeface="+mn-lt"/>
                <a:ea typeface="+mn-ea"/>
                <a:cs typeface="+mn-cs"/>
              </a:rPr>
              <a:t>frames</a:t>
            </a:r>
            <a:r>
              <a:rPr lang="zh-TW" altLang="en-US" sz="1200" b="0" i="0" kern="1200" cap="all" dirty="0" smtClean="0">
                <a:solidFill>
                  <a:schemeClr val="tx1"/>
                </a:solidFill>
                <a:effectLst/>
                <a:latin typeface="+mn-lt"/>
                <a:ea typeface="+mn-ea"/>
                <a:cs typeface="+mn-cs"/>
              </a:rPr>
              <a:t>，再把一個</a:t>
            </a:r>
            <a:r>
              <a:rPr lang="en-US" altLang="zh-TW" sz="1200" b="0" i="0" kern="1200" cap="all" dirty="0" smtClean="0">
                <a:solidFill>
                  <a:schemeClr val="tx1"/>
                </a:solidFill>
                <a:effectLst/>
                <a:latin typeface="+mn-lt"/>
                <a:ea typeface="+mn-ea"/>
                <a:cs typeface="+mn-cs"/>
              </a:rPr>
              <a:t>segment</a:t>
            </a:r>
            <a:r>
              <a:rPr lang="zh-TW" altLang="en-US" sz="1200" b="0" i="0" kern="1200" cap="all" dirty="0" smtClean="0">
                <a:solidFill>
                  <a:schemeClr val="tx1"/>
                </a:solidFill>
                <a:effectLst/>
                <a:latin typeface="+mn-lt"/>
                <a:ea typeface="+mn-ea"/>
                <a:cs typeface="+mn-cs"/>
              </a:rPr>
              <a:t>（</a:t>
            </a:r>
            <a:r>
              <a:rPr lang="en-US" altLang="zh-TW" sz="1200" b="0" i="0" kern="1200" cap="all" dirty="0" smtClean="0">
                <a:solidFill>
                  <a:schemeClr val="tx1"/>
                </a:solidFill>
                <a:effectLst/>
                <a:latin typeface="+mn-lt"/>
                <a:ea typeface="+mn-ea"/>
                <a:cs typeface="+mn-cs"/>
              </a:rPr>
              <a:t>module</a:t>
            </a:r>
            <a:r>
              <a:rPr lang="zh-TW" altLang="en-US" sz="1200" b="0" i="0" kern="1200" cap="all" dirty="0" smtClean="0">
                <a:solidFill>
                  <a:schemeClr val="tx1"/>
                </a:solidFill>
                <a:effectLst/>
                <a:latin typeface="+mn-lt"/>
                <a:ea typeface="+mn-ea"/>
                <a:cs typeface="+mn-cs"/>
              </a:rPr>
              <a:t>）分成若干</a:t>
            </a:r>
            <a:r>
              <a:rPr lang="en-US" altLang="zh-TW" sz="1200" b="0" i="0" kern="1200" cap="all" dirty="0" smtClean="0">
                <a:solidFill>
                  <a:schemeClr val="tx1"/>
                </a:solidFill>
                <a:effectLst/>
                <a:latin typeface="+mn-lt"/>
                <a:ea typeface="+mn-ea"/>
                <a:cs typeface="+mn-cs"/>
              </a:rPr>
              <a:t>pages</a:t>
            </a:r>
            <a:r>
              <a:rPr lang="zh-TW" altLang="en-US" sz="1200" b="0" i="0" kern="1200" cap="all" dirty="0" smtClean="0">
                <a:solidFill>
                  <a:schemeClr val="tx1"/>
                </a:solidFill>
                <a:effectLst/>
                <a:latin typeface="+mn-lt"/>
                <a:ea typeface="+mn-ea"/>
                <a:cs typeface="+mn-cs"/>
              </a:rPr>
              <a:t>，那麼就能將同一</a:t>
            </a:r>
            <a:r>
              <a:rPr lang="en-US" altLang="zh-TW" sz="1200" b="0" i="0" kern="1200" cap="all" dirty="0" smtClean="0">
                <a:solidFill>
                  <a:schemeClr val="tx1"/>
                </a:solidFill>
                <a:effectLst/>
                <a:latin typeface="+mn-lt"/>
                <a:ea typeface="+mn-ea"/>
                <a:cs typeface="+mn-cs"/>
              </a:rPr>
              <a:t>segment</a:t>
            </a:r>
            <a:r>
              <a:rPr lang="zh-TW" altLang="en-US" sz="1200" b="0" i="0" kern="1200" cap="all" dirty="0" smtClean="0">
                <a:solidFill>
                  <a:schemeClr val="tx1"/>
                </a:solidFill>
                <a:effectLst/>
                <a:latin typeface="+mn-lt"/>
                <a:ea typeface="+mn-ea"/>
                <a:cs typeface="+mn-cs"/>
              </a:rPr>
              <a:t>內的</a:t>
            </a:r>
            <a:r>
              <a:rPr lang="en-US" altLang="zh-TW" sz="1200" b="0" i="0" kern="1200" cap="all" dirty="0" smtClean="0">
                <a:solidFill>
                  <a:schemeClr val="tx1"/>
                </a:solidFill>
                <a:effectLst/>
                <a:latin typeface="+mn-lt"/>
                <a:ea typeface="+mn-ea"/>
                <a:cs typeface="+mn-cs"/>
              </a:rPr>
              <a:t>pages</a:t>
            </a:r>
            <a:r>
              <a:rPr lang="zh-TW" altLang="en-US" sz="1200" b="0" i="0" kern="1200" cap="all" dirty="0" smtClean="0">
                <a:solidFill>
                  <a:schemeClr val="tx1"/>
                </a:solidFill>
                <a:effectLst/>
                <a:latin typeface="+mn-lt"/>
                <a:ea typeface="+mn-ea"/>
                <a:cs typeface="+mn-cs"/>
              </a:rPr>
              <a:t>一個個載入到可用的記憶體</a:t>
            </a:r>
            <a:r>
              <a:rPr lang="en-US" altLang="zh-TW" sz="1200" b="0" i="0" kern="1200" cap="all" dirty="0" smtClean="0">
                <a:solidFill>
                  <a:schemeClr val="tx1"/>
                </a:solidFill>
                <a:effectLst/>
                <a:latin typeface="+mn-lt"/>
                <a:ea typeface="+mn-ea"/>
                <a:cs typeface="+mn-cs"/>
              </a:rPr>
              <a:t>frame</a:t>
            </a:r>
            <a:r>
              <a:rPr lang="zh-TW" altLang="en-US" sz="1200" b="0" i="0" kern="1200" cap="all" dirty="0" smtClean="0">
                <a:solidFill>
                  <a:schemeClr val="tx1"/>
                </a:solidFill>
                <a:effectLst/>
                <a:latin typeface="+mn-lt"/>
                <a:ea typeface="+mn-ea"/>
                <a:cs typeface="+mn-cs"/>
              </a:rPr>
              <a:t>中執行。</a:t>
            </a:r>
          </a:p>
          <a:p>
            <a:endParaRPr lang="en-US" altLang="zh-TW" dirty="0" smtClean="0"/>
          </a:p>
          <a:p>
            <a:r>
              <a:rPr lang="zh-TW" altLang="en-US" sz="1200" b="0" i="0" u="none" strike="noStrike" kern="1200" baseline="0" dirty="0" smtClean="0">
                <a:solidFill>
                  <a:schemeClr val="tx1"/>
                </a:solidFill>
                <a:latin typeface="+mn-lt"/>
                <a:ea typeface="+mn-ea"/>
                <a:cs typeface="+mn-cs"/>
              </a:rPr>
              <a:t>程式所有頁無需全部存放在記憶體中。</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43</a:t>
            </a:fld>
            <a:endParaRPr lang="zh-TW" altLang="en-US"/>
          </a:p>
        </p:txBody>
      </p:sp>
    </p:spTree>
    <p:extLst>
      <p:ext uri="{BB962C8B-B14F-4D97-AF65-F5344CB8AC3E}">
        <p14:creationId xmlns:p14="http://schemas.microsoft.com/office/powerpoint/2010/main" val="11974137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eaLnBrk="1" hangingPunct="1"/>
            <a:r>
              <a:rPr lang="zh-TW" altLang="en-US" dirty="0" smtClean="0"/>
              <a:t>操作系統很複雜，因此很難給出簡單的通用定義。 相反，這裡有一些常見的定義：</a:t>
            </a:r>
            <a:endParaRPr lang="en-US" altLang="zh-TW" dirty="0" smtClean="0"/>
          </a:p>
          <a:p>
            <a:pPr eaLnBrk="1" hangingPunct="1"/>
            <a:endParaRPr lang="en-US" altLang="zh-TW" dirty="0" smtClean="0"/>
          </a:p>
          <a:p>
            <a:pPr eaLnBrk="1" hangingPunct="1"/>
            <a:r>
              <a:rPr lang="zh-TW" altLang="en-US" dirty="0" smtClean="0"/>
              <a:t>操作系統：</a:t>
            </a:r>
            <a:endParaRPr lang="en-US" altLang="zh-TW" dirty="0" smtClean="0"/>
          </a:p>
          <a:p>
            <a:pPr eaLnBrk="1" hangingPunct="1"/>
            <a:r>
              <a:rPr lang="en-US" altLang="zh-TW" dirty="0" smtClean="0"/>
              <a:t>1.</a:t>
            </a:r>
            <a:r>
              <a:rPr lang="zh-TW" altLang="en-US" dirty="0" smtClean="0"/>
              <a:t> 是計算機的硬體和使用者（程式或人）之間的介面。</a:t>
            </a:r>
          </a:p>
          <a:p>
            <a:pPr eaLnBrk="1" hangingPunct="1"/>
            <a:r>
              <a:rPr lang="en-US" altLang="zh-TW" dirty="0" smtClean="0"/>
              <a:t>2.</a:t>
            </a:r>
            <a:r>
              <a:rPr lang="zh-TW" altLang="en-US" baseline="0" dirty="0" smtClean="0"/>
              <a:t> </a:t>
            </a:r>
            <a:r>
              <a:rPr lang="zh-TW" altLang="en-US" dirty="0" smtClean="0"/>
              <a:t>充當監督計算機系統中每個組件的活動的總經理。</a:t>
            </a:r>
            <a:endParaRPr lang="en-US" altLang="en-US" dirty="0" smtClean="0"/>
          </a:p>
          <a:p>
            <a:endParaRPr lang="en-US" altLang="zh-TW" dirty="0" smtClean="0"/>
          </a:p>
          <a:p>
            <a:r>
              <a:rPr lang="zh-TW" altLang="en-US" dirty="0" smtClean="0"/>
              <a:t>作業系統是計算機的硬體和使用者（程序或人）之間的介面，其促進其他程序的執行以及對硬體和軟體資源的存取。</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5</a:t>
            </a:fld>
            <a:endParaRPr lang="zh-TW" altLang="en-US"/>
          </a:p>
        </p:txBody>
      </p:sp>
    </p:spTree>
    <p:extLst>
      <p:ext uri="{BB962C8B-B14F-4D97-AF65-F5344CB8AC3E}">
        <p14:creationId xmlns:p14="http://schemas.microsoft.com/office/powerpoint/2010/main" val="8551542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u="none" strike="noStrike" kern="1200" baseline="0" dirty="0" smtClean="0">
                <a:solidFill>
                  <a:schemeClr val="tx1"/>
                </a:solidFill>
                <a:latin typeface="+mn-lt"/>
                <a:ea typeface="+mn-ea"/>
                <a:cs typeface="+mn-cs"/>
              </a:rPr>
              <a:t>執行中的程式可以部分存放在記憶體中、其餘存放在磁碟中：程式可以比記憶體大 → 記憶體看起來比實際要大。</a:t>
            </a:r>
            <a:endParaRPr lang="en-US" altLang="zh-TW" sz="1200" b="0" i="0" u="none" strike="noStrike" kern="1200" baseline="0" dirty="0" smtClean="0">
              <a:solidFill>
                <a:schemeClr val="tx1"/>
              </a:solidFill>
              <a:latin typeface="+mn-lt"/>
              <a:ea typeface="+mn-ea"/>
              <a:cs typeface="+mn-cs"/>
            </a:endParaRPr>
          </a:p>
          <a:p>
            <a:endParaRPr lang="en-US" altLang="zh-TW" sz="1200" b="0" i="0" u="none" strike="noStrike" kern="1200" baseline="0" dirty="0" smtClean="0">
              <a:solidFill>
                <a:schemeClr val="tx1"/>
              </a:solidFill>
              <a:latin typeface="+mn-lt"/>
              <a:ea typeface="+mn-ea"/>
              <a:cs typeface="+mn-cs"/>
            </a:endParaRPr>
          </a:p>
          <a:p>
            <a:r>
              <a:rPr lang="zh-TW" altLang="en-US" sz="1200" b="0" i="0" u="none" strike="noStrike" kern="1200" baseline="0" dirty="0" smtClean="0">
                <a:solidFill>
                  <a:schemeClr val="tx1"/>
                </a:solidFill>
                <a:latin typeface="+mn-lt"/>
                <a:ea typeface="+mn-ea"/>
                <a:cs typeface="+mn-cs"/>
              </a:rPr>
              <a:t>例如：記憶體容量為</a:t>
            </a:r>
            <a:r>
              <a:rPr lang="en-US" altLang="zh-TW" sz="1200" b="0" i="0" u="none" strike="noStrike" kern="1200" baseline="0" dirty="0" smtClean="0">
                <a:solidFill>
                  <a:schemeClr val="tx1"/>
                </a:solidFill>
                <a:latin typeface="+mn-lt"/>
                <a:ea typeface="+mn-ea"/>
                <a:cs typeface="+mn-cs"/>
              </a:rPr>
              <a:t>10 MB</a:t>
            </a:r>
            <a:r>
              <a:rPr lang="zh-TW" altLang="en-US" sz="1200" b="0" i="0" u="none" strike="noStrike" kern="1200" baseline="0" dirty="0" smtClean="0">
                <a:solidFill>
                  <a:schemeClr val="tx1"/>
                </a:solidFill>
                <a:latin typeface="+mn-lt"/>
                <a:ea typeface="+mn-ea"/>
                <a:cs typeface="+mn-cs"/>
              </a:rPr>
              <a:t>，共有</a:t>
            </a:r>
            <a:r>
              <a:rPr lang="en-US" altLang="zh-TW" sz="1200" b="0" i="0" u="none" strike="noStrike" kern="1200" baseline="0" dirty="0" smtClean="0">
                <a:solidFill>
                  <a:schemeClr val="tx1"/>
                </a:solidFill>
                <a:latin typeface="+mn-lt"/>
                <a:ea typeface="+mn-ea"/>
                <a:cs typeface="+mn-cs"/>
              </a:rPr>
              <a:t>10</a:t>
            </a:r>
            <a:r>
              <a:rPr lang="zh-TW" altLang="en-US" sz="1200" b="0" i="0" u="none" strike="noStrike" kern="1200" baseline="0" dirty="0" smtClean="0">
                <a:solidFill>
                  <a:schemeClr val="tx1"/>
                </a:solidFill>
                <a:latin typeface="+mn-lt"/>
                <a:ea typeface="+mn-ea"/>
                <a:cs typeface="+mn-cs"/>
              </a:rPr>
              <a:t>個程式，每個</a:t>
            </a:r>
            <a:r>
              <a:rPr lang="en-US" altLang="zh-TW" sz="1200" b="0" i="0" u="none" strike="noStrike" kern="1200" baseline="0" dirty="0" smtClean="0">
                <a:solidFill>
                  <a:schemeClr val="tx1"/>
                </a:solidFill>
                <a:latin typeface="+mn-lt"/>
                <a:ea typeface="+mn-ea"/>
                <a:cs typeface="+mn-cs"/>
              </a:rPr>
              <a:t>3 MB</a:t>
            </a:r>
            <a:r>
              <a:rPr lang="zh-TW" altLang="en-US" sz="1200" b="0" i="0" u="none" strike="noStrike" kern="1200" baseline="0" dirty="0" smtClean="0">
                <a:solidFill>
                  <a:schemeClr val="tx1"/>
                </a:solidFill>
                <a:latin typeface="+mn-lt"/>
                <a:ea typeface="+mn-ea"/>
                <a:cs typeface="+mn-cs"/>
              </a:rPr>
              <a:t>，所有程式同時執行時，記憶體看起來有</a:t>
            </a:r>
            <a:r>
              <a:rPr lang="en-US" altLang="zh-TW" sz="1200" b="0" i="0" u="none" strike="noStrike" kern="1200" baseline="0" dirty="0" smtClean="0">
                <a:solidFill>
                  <a:schemeClr val="tx1"/>
                </a:solidFill>
                <a:latin typeface="+mn-lt"/>
                <a:ea typeface="+mn-ea"/>
                <a:cs typeface="+mn-cs"/>
              </a:rPr>
              <a:t>30 MB</a:t>
            </a:r>
            <a:r>
              <a:rPr lang="zh-TW" altLang="en-US" sz="1200" b="0" i="0" u="none" strike="noStrike" kern="1200" baseline="0" dirty="0" smtClean="0">
                <a:solidFill>
                  <a:schemeClr val="tx1"/>
                </a:solidFill>
                <a:latin typeface="+mn-lt"/>
                <a:ea typeface="+mn-ea"/>
                <a:cs typeface="+mn-cs"/>
              </a:rPr>
              <a:t>的容量。</a:t>
            </a:r>
            <a:endParaRPr lang="en-US" altLang="zh-TW" sz="1200" b="0" i="0" u="none" strike="noStrike" kern="1200" baseline="0" dirty="0" smtClean="0">
              <a:solidFill>
                <a:schemeClr val="tx1"/>
              </a:solidFill>
              <a:latin typeface="+mn-lt"/>
              <a:ea typeface="+mn-ea"/>
              <a:cs typeface="+mn-cs"/>
            </a:endParaRPr>
          </a:p>
          <a:p>
            <a:endParaRPr lang="en-US" altLang="zh-TW" sz="1200" b="0" i="0" u="none" strike="noStrike" kern="1200" baseline="0" dirty="0" smtClean="0">
              <a:solidFill>
                <a:schemeClr val="tx1"/>
              </a:solidFill>
              <a:latin typeface="+mn-lt"/>
              <a:ea typeface="+mn-ea"/>
              <a:cs typeface="+mn-cs"/>
            </a:endParaRPr>
          </a:p>
          <a:p>
            <a:r>
              <a:rPr lang="zh-TW" altLang="en-US" sz="1200" b="0" i="0" u="none" strike="noStrike" kern="1200" baseline="0" dirty="0" smtClean="0">
                <a:solidFill>
                  <a:schemeClr val="tx1"/>
                </a:solidFill>
                <a:latin typeface="+mn-lt"/>
                <a:ea typeface="+mn-ea"/>
                <a:cs typeface="+mn-cs"/>
              </a:rPr>
              <a:t>現今作業系統無論使用需求分頁、需求分段、或兩者混用，均有虛擬記憶體功能</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44</a:t>
            </a:fld>
            <a:endParaRPr lang="zh-TW" altLang="en-US"/>
          </a:p>
        </p:txBody>
      </p:sp>
    </p:spTree>
    <p:extLst>
      <p:ext uri="{BB962C8B-B14F-4D97-AF65-F5344CB8AC3E}">
        <p14:creationId xmlns:p14="http://schemas.microsoft.com/office/powerpoint/2010/main" val="228706662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eaLnBrk="1" hangingPunct="1"/>
            <a:r>
              <a:rPr lang="zh-TW" altLang="en-US" dirty="0" smtClean="0"/>
              <a:t>操作系統的第二個功能是流程管理，但在討論這個概念之前，我們需要定義一些術語。</a:t>
            </a:r>
            <a:endParaRPr lang="en-US" altLang="zh-TW" dirty="0" smtClean="0"/>
          </a:p>
          <a:p>
            <a:pPr eaLnBrk="1" hangingPunct="1"/>
            <a:endParaRPr lang="en-US" altLang="zh-TW" dirty="0" smtClean="0"/>
          </a:p>
          <a:p>
            <a:pPr eaLnBrk="1" hangingPunct="1"/>
            <a:r>
              <a:rPr lang="zh-TW" altLang="en-US" dirty="0" smtClean="0"/>
              <a:t>程式：</a:t>
            </a:r>
            <a:endParaRPr lang="en-US" altLang="zh-TW" dirty="0" smtClean="0"/>
          </a:p>
          <a:p>
            <a:pPr eaLnBrk="1" hangingPunct="1"/>
            <a:r>
              <a:rPr lang="zh-TW" altLang="en-US" dirty="0" smtClean="0"/>
              <a:t>指令的集合：</a:t>
            </a:r>
            <a:r>
              <a:rPr lang="zh-TW" altLang="en-US" sz="1200" b="0" i="0" u="none" strike="noStrike" kern="1200" baseline="0" dirty="0" smtClean="0">
                <a:solidFill>
                  <a:schemeClr val="tx1"/>
                </a:solidFill>
                <a:latin typeface="+mn-lt"/>
                <a:ea typeface="+mn-ea"/>
                <a:cs typeface="+mn-cs"/>
              </a:rPr>
              <a:t>儲存在磁碟、磁帶、或光碟中</a:t>
            </a:r>
            <a:endParaRPr lang="en-US" altLang="zh-TW" dirty="0" smtClean="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45</a:t>
            </a:fld>
            <a:endParaRPr lang="zh-TW" altLang="en-US"/>
          </a:p>
        </p:txBody>
      </p:sp>
    </p:spTree>
    <p:extLst>
      <p:ext uri="{BB962C8B-B14F-4D97-AF65-F5344CB8AC3E}">
        <p14:creationId xmlns:p14="http://schemas.microsoft.com/office/powerpoint/2010/main" val="542563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u="none" strike="noStrike" kern="1200" baseline="0" dirty="0" smtClean="0">
                <a:solidFill>
                  <a:schemeClr val="tx1"/>
                </a:solidFill>
                <a:latin typeface="+mn-lt"/>
                <a:ea typeface="+mn-ea"/>
                <a:cs typeface="+mn-cs"/>
              </a:rPr>
              <a:t>當程式被作業系統選擇預備執行，即成為工作：進入保留狀態</a:t>
            </a:r>
            <a:r>
              <a:rPr lang="en-US" altLang="zh-TW" sz="1200" b="0" i="0" u="none" strike="noStrike" kern="1200" baseline="0" dirty="0" smtClean="0">
                <a:solidFill>
                  <a:schemeClr val="tx1"/>
                </a:solidFill>
                <a:latin typeface="+mn-lt"/>
                <a:ea typeface="+mn-ea"/>
                <a:cs typeface="+mn-cs"/>
              </a:rPr>
              <a:t>(Hold state)</a:t>
            </a:r>
          </a:p>
          <a:p>
            <a:r>
              <a:rPr lang="zh-TW" altLang="en-US" sz="1200" b="0" i="0" u="none" strike="noStrike" kern="1200" baseline="0" dirty="0" smtClean="0">
                <a:solidFill>
                  <a:schemeClr val="tx1"/>
                </a:solidFill>
                <a:latin typeface="+mn-lt"/>
                <a:ea typeface="+mn-ea"/>
                <a:cs typeface="+mn-cs"/>
              </a:rPr>
              <a:t>當工作被載入記憶體，即成為行程：進入就緒狀態</a:t>
            </a:r>
            <a:r>
              <a:rPr lang="en-US" altLang="zh-TW" sz="1200" b="0" i="0" u="none" strike="noStrike" kern="1200" baseline="0" dirty="0" smtClean="0">
                <a:solidFill>
                  <a:schemeClr val="tx1"/>
                </a:solidFill>
                <a:latin typeface="+mn-lt"/>
                <a:ea typeface="+mn-ea"/>
                <a:cs typeface="+mn-cs"/>
              </a:rPr>
              <a:t>(Ready state)</a:t>
            </a:r>
          </a:p>
          <a:p>
            <a:r>
              <a:rPr lang="zh-TW" altLang="en-US" sz="1200" b="0" i="0" u="none" strike="noStrike" kern="1200" baseline="0" dirty="0" smtClean="0">
                <a:solidFill>
                  <a:schemeClr val="tx1"/>
                </a:solidFill>
                <a:latin typeface="+mn-lt"/>
                <a:ea typeface="+mn-ea"/>
                <a:cs typeface="+mn-cs"/>
              </a:rPr>
              <a:t>就緒的行程取得</a:t>
            </a:r>
            <a:r>
              <a:rPr lang="en-US" altLang="zh-TW" sz="1200" b="0" i="0" u="none" strike="noStrike" kern="1200" baseline="0" dirty="0" smtClean="0">
                <a:solidFill>
                  <a:schemeClr val="tx1"/>
                </a:solidFill>
                <a:latin typeface="+mn-lt"/>
                <a:ea typeface="+mn-ea"/>
                <a:cs typeface="+mn-cs"/>
              </a:rPr>
              <a:t>CPU</a:t>
            </a:r>
            <a:r>
              <a:rPr lang="zh-TW" altLang="en-US" sz="1200" b="0" i="0" u="none" strike="noStrike" kern="1200" baseline="0" dirty="0" smtClean="0">
                <a:solidFill>
                  <a:schemeClr val="tx1"/>
                </a:solidFill>
                <a:latin typeface="+mn-lt"/>
                <a:ea typeface="+mn-ea"/>
                <a:cs typeface="+mn-cs"/>
              </a:rPr>
              <a:t>使用權：進入執行狀態</a:t>
            </a:r>
            <a:r>
              <a:rPr lang="en-US" altLang="zh-TW" sz="1200" b="0" i="0" u="none" strike="noStrike" kern="1200" baseline="0" dirty="0" smtClean="0">
                <a:solidFill>
                  <a:schemeClr val="tx1"/>
                </a:solidFill>
                <a:latin typeface="+mn-lt"/>
                <a:ea typeface="+mn-ea"/>
                <a:cs typeface="+mn-cs"/>
              </a:rPr>
              <a:t>(Running state)</a:t>
            </a:r>
          </a:p>
          <a:p>
            <a:r>
              <a:rPr lang="zh-TW" altLang="en-US" sz="1200" b="0" i="0" u="none" strike="noStrike" kern="1200" baseline="0" dirty="0" smtClean="0">
                <a:solidFill>
                  <a:schemeClr val="tx1"/>
                </a:solidFill>
                <a:latin typeface="+mn-lt"/>
                <a:ea typeface="+mn-ea"/>
                <a:cs typeface="+mn-cs"/>
              </a:rPr>
              <a:t>執行中的行程使用完時隙</a:t>
            </a:r>
            <a:r>
              <a:rPr lang="en-US" altLang="zh-TW" sz="1200" b="0" i="0" u="none" strike="noStrike" kern="1200" baseline="0" dirty="0" smtClean="0">
                <a:solidFill>
                  <a:schemeClr val="tx1"/>
                </a:solidFill>
                <a:latin typeface="+mn-lt"/>
                <a:ea typeface="+mn-ea"/>
                <a:cs typeface="+mn-cs"/>
              </a:rPr>
              <a:t>(Time slot)</a:t>
            </a:r>
            <a:r>
              <a:rPr lang="zh-TW" altLang="en-US" sz="1200" b="0" i="0" u="none" strike="noStrike" kern="1200" baseline="0" dirty="0" smtClean="0">
                <a:solidFill>
                  <a:schemeClr val="tx1"/>
                </a:solidFill>
                <a:latin typeface="+mn-lt"/>
                <a:ea typeface="+mn-ea"/>
                <a:cs typeface="+mn-cs"/>
              </a:rPr>
              <a:t>：進入就緒狀態</a:t>
            </a:r>
          </a:p>
          <a:p>
            <a:r>
              <a:rPr lang="zh-TW" altLang="en-US" sz="1200" b="0" i="0" u="none" strike="noStrike" kern="1200" baseline="0" dirty="0" smtClean="0">
                <a:solidFill>
                  <a:schemeClr val="tx1"/>
                </a:solidFill>
                <a:latin typeface="+mn-lt"/>
                <a:ea typeface="+mn-ea"/>
                <a:cs typeface="+mn-cs"/>
              </a:rPr>
              <a:t>執行中的行程要求輸出入：進入等待狀態</a:t>
            </a:r>
            <a:r>
              <a:rPr lang="en-US" altLang="zh-TW" sz="1200" b="0" i="0" u="none" strike="noStrike" kern="1200" baseline="0" dirty="0" smtClean="0">
                <a:solidFill>
                  <a:schemeClr val="tx1"/>
                </a:solidFill>
                <a:latin typeface="+mn-lt"/>
                <a:ea typeface="+mn-ea"/>
                <a:cs typeface="+mn-cs"/>
              </a:rPr>
              <a:t>(Waiting state)</a:t>
            </a:r>
          </a:p>
          <a:p>
            <a:endParaRPr lang="en-US" altLang="zh-TW" sz="1200" b="0" i="0" u="none" strike="noStrike" kern="1200" baseline="0" dirty="0" smtClean="0">
              <a:solidFill>
                <a:schemeClr val="tx1"/>
              </a:solidFill>
              <a:latin typeface="+mn-lt"/>
              <a:ea typeface="+mn-ea"/>
              <a:cs typeface="+mn-cs"/>
            </a:endParaRPr>
          </a:p>
          <a:p>
            <a:r>
              <a:rPr lang="en-US" altLang="zh-TW" sz="1200" b="1" i="0" u="none" strike="noStrike" kern="1200" baseline="0" dirty="0" smtClean="0">
                <a:solidFill>
                  <a:schemeClr val="tx1"/>
                </a:solidFill>
                <a:latin typeface="+mn-lt"/>
                <a:ea typeface="+mn-ea"/>
                <a:cs typeface="+mn-cs"/>
              </a:rPr>
              <a:t>1.</a:t>
            </a:r>
            <a:r>
              <a:rPr lang="zh-TW" altLang="en-US" sz="1200" b="1" i="0" u="none" strike="noStrike" kern="1200" baseline="0" dirty="0" smtClean="0">
                <a:solidFill>
                  <a:schemeClr val="tx1"/>
                </a:solidFill>
                <a:latin typeface="+mn-lt"/>
                <a:ea typeface="+mn-ea"/>
                <a:cs typeface="+mn-cs"/>
              </a:rPr>
              <a:t> </a:t>
            </a:r>
            <a:endParaRPr lang="en-US" altLang="zh-TW" sz="1200" b="1" i="0" u="none" strike="noStrike" kern="1200" baseline="0" dirty="0" smtClean="0">
              <a:solidFill>
                <a:schemeClr val="tx1"/>
              </a:solidFill>
              <a:latin typeface="+mn-lt"/>
              <a:ea typeface="+mn-ea"/>
              <a:cs typeface="+mn-cs"/>
            </a:endParaRPr>
          </a:p>
          <a:p>
            <a:r>
              <a:rPr lang="zh-TW" altLang="en-US" sz="1200" b="0" i="0" u="none" strike="noStrike" kern="1200" baseline="0" dirty="0" smtClean="0">
                <a:solidFill>
                  <a:schemeClr val="tx1"/>
                </a:solidFill>
                <a:latin typeface="+mn-lt"/>
                <a:ea typeface="+mn-ea"/>
                <a:cs typeface="+mn-cs"/>
              </a:rPr>
              <a:t>一開始程式會在</a:t>
            </a:r>
            <a:r>
              <a:rPr lang="en-US" altLang="zh-TW" sz="1200" b="0" i="0" u="none" strike="noStrike" kern="1200" baseline="0" dirty="0" smtClean="0">
                <a:solidFill>
                  <a:schemeClr val="tx1"/>
                </a:solidFill>
                <a:latin typeface="+mn-lt"/>
                <a:ea typeface="+mn-ea"/>
                <a:cs typeface="+mn-cs"/>
              </a:rPr>
              <a:t>Disk</a:t>
            </a:r>
            <a:r>
              <a:rPr lang="zh-TW" altLang="en-US" sz="1200" b="0" i="0" u="none" strike="noStrike" kern="1200" baseline="0" dirty="0" smtClean="0">
                <a:solidFill>
                  <a:schemeClr val="tx1"/>
                </a:solidFill>
                <a:latin typeface="+mn-lt"/>
                <a:ea typeface="+mn-ea"/>
                <a:cs typeface="+mn-cs"/>
              </a:rPr>
              <a:t>中，如果被選擇為要執行的程式，就會進入</a:t>
            </a:r>
            <a:r>
              <a:rPr lang="en-US" altLang="zh-TW" sz="1200" b="0" i="0" u="none" strike="noStrike" kern="1200" baseline="0" dirty="0" smtClean="0">
                <a:solidFill>
                  <a:schemeClr val="tx1"/>
                </a:solidFill>
                <a:latin typeface="+mn-lt"/>
                <a:ea typeface="+mn-ea"/>
                <a:cs typeface="+mn-cs"/>
              </a:rPr>
              <a:t>Hold</a:t>
            </a:r>
            <a:r>
              <a:rPr lang="zh-TW" altLang="en-US" sz="1200" b="0" i="0" u="none" strike="noStrike" kern="1200" baseline="0" dirty="0" smtClean="0">
                <a:solidFill>
                  <a:schemeClr val="tx1"/>
                </a:solidFill>
                <a:latin typeface="+mn-lt"/>
                <a:ea typeface="+mn-ea"/>
                <a:cs typeface="+mn-cs"/>
              </a:rPr>
              <a:t>狀態。</a:t>
            </a:r>
            <a:endParaRPr lang="en-US" altLang="zh-TW" sz="1200" b="0" i="0" u="none" strike="noStrike" kern="1200" baseline="0" dirty="0" smtClean="0">
              <a:solidFill>
                <a:schemeClr val="tx1"/>
              </a:solidFill>
              <a:latin typeface="+mn-lt"/>
              <a:ea typeface="+mn-ea"/>
              <a:cs typeface="+mn-cs"/>
            </a:endParaRPr>
          </a:p>
          <a:p>
            <a:r>
              <a:rPr lang="en-US" altLang="zh-TW" sz="1200" b="1" i="0" u="none" strike="noStrike" kern="1200" baseline="0" dirty="0" smtClean="0">
                <a:solidFill>
                  <a:schemeClr val="tx1"/>
                </a:solidFill>
                <a:latin typeface="+mn-lt"/>
                <a:ea typeface="+mn-ea"/>
                <a:cs typeface="+mn-cs"/>
              </a:rPr>
              <a:t>2.</a:t>
            </a:r>
            <a:r>
              <a:rPr lang="zh-TW" altLang="en-US" sz="1200" b="1" i="0" u="none" strike="noStrike" kern="1200" baseline="0" dirty="0" smtClean="0">
                <a:solidFill>
                  <a:schemeClr val="tx1"/>
                </a:solidFill>
                <a:latin typeface="+mn-lt"/>
                <a:ea typeface="+mn-ea"/>
                <a:cs typeface="+mn-cs"/>
              </a:rPr>
              <a:t> </a:t>
            </a:r>
            <a:endParaRPr lang="en-US" altLang="zh-TW" sz="1200" b="1" i="0" u="none" strike="noStrike" kern="1200" baseline="0" dirty="0" smtClean="0">
              <a:solidFill>
                <a:schemeClr val="tx1"/>
              </a:solidFill>
              <a:latin typeface="+mn-lt"/>
              <a:ea typeface="+mn-ea"/>
              <a:cs typeface="+mn-cs"/>
            </a:endParaRPr>
          </a:p>
          <a:p>
            <a:r>
              <a:rPr lang="zh-TW" altLang="en-US" sz="1200" b="0" i="0" u="none" strike="noStrike" kern="1200" baseline="0" dirty="0" smtClean="0">
                <a:solidFill>
                  <a:schemeClr val="tx1"/>
                </a:solidFill>
                <a:latin typeface="+mn-lt"/>
                <a:ea typeface="+mn-ea"/>
                <a:cs typeface="+mn-cs"/>
              </a:rPr>
              <a:t>此時如果記憶體有空間，程式就會被放入記憶體中，此時為</a:t>
            </a:r>
            <a:r>
              <a:rPr lang="en-US" altLang="zh-TW" sz="1200" b="0" i="0" u="none" strike="noStrike" kern="1200" baseline="0" dirty="0" smtClean="0">
                <a:solidFill>
                  <a:schemeClr val="tx1"/>
                </a:solidFill>
                <a:latin typeface="+mn-lt"/>
                <a:ea typeface="+mn-ea"/>
                <a:cs typeface="+mn-cs"/>
              </a:rPr>
              <a:t>Ready</a:t>
            </a:r>
            <a:r>
              <a:rPr lang="zh-TW" altLang="en-US" sz="1200" b="0" i="0" u="none" strike="noStrike" kern="1200" baseline="0" dirty="0" smtClean="0">
                <a:solidFill>
                  <a:schemeClr val="tx1"/>
                </a:solidFill>
                <a:latin typeface="+mn-lt"/>
                <a:ea typeface="+mn-ea"/>
                <a:cs typeface="+mn-cs"/>
              </a:rPr>
              <a:t>。</a:t>
            </a:r>
            <a:endParaRPr lang="en-US" altLang="zh-TW" sz="1200" b="0" i="0" u="none" strike="noStrike" kern="1200" baseline="0" dirty="0" smtClean="0">
              <a:solidFill>
                <a:schemeClr val="tx1"/>
              </a:solidFill>
              <a:latin typeface="+mn-lt"/>
              <a:ea typeface="+mn-ea"/>
              <a:cs typeface="+mn-cs"/>
            </a:endParaRPr>
          </a:p>
          <a:p>
            <a:r>
              <a:rPr lang="en-US" altLang="zh-TW" sz="1200" b="1" i="0" u="none" strike="noStrike" kern="1200" baseline="0" dirty="0" smtClean="0">
                <a:solidFill>
                  <a:schemeClr val="tx1"/>
                </a:solidFill>
                <a:latin typeface="+mn-lt"/>
                <a:ea typeface="+mn-ea"/>
                <a:cs typeface="+mn-cs"/>
              </a:rPr>
              <a:t>3.</a:t>
            </a:r>
            <a:r>
              <a:rPr lang="zh-TW" altLang="en-US" sz="1200" b="1" i="0" u="none" strike="noStrike" kern="1200" baseline="0" dirty="0" smtClean="0">
                <a:solidFill>
                  <a:schemeClr val="tx1"/>
                </a:solidFill>
                <a:latin typeface="+mn-lt"/>
                <a:ea typeface="+mn-ea"/>
                <a:cs typeface="+mn-cs"/>
              </a:rPr>
              <a:t> </a:t>
            </a:r>
            <a:endParaRPr lang="en-US" altLang="zh-TW" sz="1200" b="1" i="0" u="none" strike="noStrike" kern="1200" baseline="0" dirty="0" smtClean="0">
              <a:solidFill>
                <a:schemeClr val="tx1"/>
              </a:solidFill>
              <a:latin typeface="+mn-lt"/>
              <a:ea typeface="+mn-ea"/>
              <a:cs typeface="+mn-cs"/>
            </a:endParaRPr>
          </a:p>
          <a:p>
            <a:r>
              <a:rPr lang="zh-TW" altLang="en-US" sz="1200" b="0" i="0" u="none" strike="noStrike" kern="1200" baseline="0" dirty="0" smtClean="0">
                <a:solidFill>
                  <a:schemeClr val="tx1"/>
                </a:solidFill>
                <a:latin typeface="+mn-lt"/>
                <a:ea typeface="+mn-ea"/>
                <a:cs typeface="+mn-cs"/>
              </a:rPr>
              <a:t>當</a:t>
            </a:r>
            <a:r>
              <a:rPr lang="en-US" altLang="zh-TW" sz="1200" b="0" i="0" u="none" strike="noStrike" kern="1200" baseline="0" dirty="0" smtClean="0">
                <a:solidFill>
                  <a:schemeClr val="tx1"/>
                </a:solidFill>
                <a:latin typeface="+mn-lt"/>
                <a:ea typeface="+mn-ea"/>
                <a:cs typeface="+mn-cs"/>
              </a:rPr>
              <a:t>CPU</a:t>
            </a:r>
            <a:r>
              <a:rPr lang="zh-TW" altLang="en-US" sz="1200" b="0" i="0" u="none" strike="noStrike" kern="1200" baseline="0" dirty="0" smtClean="0">
                <a:solidFill>
                  <a:schemeClr val="tx1"/>
                </a:solidFill>
                <a:latin typeface="+mn-lt"/>
                <a:ea typeface="+mn-ea"/>
                <a:cs typeface="+mn-cs"/>
              </a:rPr>
              <a:t>有空閒時，程式取得</a:t>
            </a:r>
            <a:r>
              <a:rPr lang="en-US" altLang="zh-TW" sz="1200" b="0" i="0" u="none" strike="noStrike" kern="1200" baseline="0" dirty="0" smtClean="0">
                <a:solidFill>
                  <a:schemeClr val="tx1"/>
                </a:solidFill>
                <a:latin typeface="+mn-lt"/>
                <a:ea typeface="+mn-ea"/>
                <a:cs typeface="+mn-cs"/>
              </a:rPr>
              <a:t>CPU</a:t>
            </a:r>
            <a:r>
              <a:rPr lang="zh-TW" altLang="en-US" sz="1200" b="0" i="0" u="none" strike="noStrike" kern="1200" baseline="0" dirty="0" smtClean="0">
                <a:solidFill>
                  <a:schemeClr val="tx1"/>
                </a:solidFill>
                <a:latin typeface="+mn-lt"/>
                <a:ea typeface="+mn-ea"/>
                <a:cs typeface="+mn-cs"/>
              </a:rPr>
              <a:t>使用權，此時為</a:t>
            </a:r>
            <a:r>
              <a:rPr lang="en-US" altLang="zh-TW" sz="1200" b="0" i="0" u="none" strike="noStrike" kern="1200" baseline="0" dirty="0" smtClean="0">
                <a:solidFill>
                  <a:schemeClr val="tx1"/>
                </a:solidFill>
                <a:latin typeface="+mn-lt"/>
                <a:ea typeface="+mn-ea"/>
                <a:cs typeface="+mn-cs"/>
              </a:rPr>
              <a:t>Running</a:t>
            </a:r>
            <a:r>
              <a:rPr lang="zh-TW" altLang="en-US" sz="1200" b="0" i="0" u="none" strike="noStrike" kern="1200" baseline="0" dirty="0" smtClean="0">
                <a:solidFill>
                  <a:schemeClr val="tx1"/>
                </a:solidFill>
                <a:latin typeface="+mn-lt"/>
                <a:ea typeface="+mn-ea"/>
                <a:cs typeface="+mn-cs"/>
              </a:rPr>
              <a:t>。</a:t>
            </a:r>
            <a:endParaRPr lang="en-US" altLang="zh-TW" sz="1200" b="0" i="0" u="none" strike="noStrike" kern="1200" baseline="0" dirty="0" smtClean="0">
              <a:solidFill>
                <a:schemeClr val="tx1"/>
              </a:solidFill>
              <a:latin typeface="+mn-lt"/>
              <a:ea typeface="+mn-ea"/>
              <a:cs typeface="+mn-cs"/>
            </a:endParaRPr>
          </a:p>
          <a:p>
            <a:r>
              <a:rPr lang="en-US" altLang="zh-TW" sz="1200" b="1" i="0" u="none" strike="noStrike" kern="1200" baseline="0" dirty="0" smtClean="0">
                <a:solidFill>
                  <a:schemeClr val="tx1"/>
                </a:solidFill>
                <a:latin typeface="+mn-lt"/>
                <a:ea typeface="+mn-ea"/>
                <a:cs typeface="+mn-cs"/>
              </a:rPr>
              <a:t>4.1</a:t>
            </a:r>
          </a:p>
          <a:p>
            <a:r>
              <a:rPr lang="zh-TW" altLang="en-US" sz="1200" b="0" i="0" u="none" strike="noStrike" kern="1200" baseline="0" dirty="0" smtClean="0">
                <a:solidFill>
                  <a:schemeClr val="tx1"/>
                </a:solidFill>
                <a:latin typeface="+mn-lt"/>
                <a:ea typeface="+mn-ea"/>
                <a:cs typeface="+mn-cs"/>
              </a:rPr>
              <a:t>而</a:t>
            </a:r>
            <a:r>
              <a:rPr lang="en-US" altLang="zh-TW" sz="1200" b="0" i="0" u="none" strike="noStrike" kern="1200" baseline="0" dirty="0" smtClean="0">
                <a:solidFill>
                  <a:schemeClr val="tx1"/>
                </a:solidFill>
                <a:latin typeface="+mn-lt"/>
                <a:ea typeface="+mn-ea"/>
                <a:cs typeface="+mn-cs"/>
              </a:rPr>
              <a:t>OS</a:t>
            </a:r>
            <a:r>
              <a:rPr lang="zh-TW" altLang="en-US" sz="1200" b="0" i="0" u="none" strike="noStrike" kern="1200" baseline="0" dirty="0" smtClean="0">
                <a:solidFill>
                  <a:schemeClr val="tx1"/>
                </a:solidFill>
                <a:latin typeface="+mn-lt"/>
                <a:ea typeface="+mn-ea"/>
                <a:cs typeface="+mn-cs"/>
              </a:rPr>
              <a:t>會分配每個程式</a:t>
            </a:r>
            <a:r>
              <a:rPr lang="en-US" altLang="zh-TW" sz="1200" b="0" i="0" u="none" strike="noStrike" kern="1200" baseline="0" dirty="0" smtClean="0">
                <a:solidFill>
                  <a:schemeClr val="tx1"/>
                </a:solidFill>
                <a:latin typeface="+mn-lt"/>
                <a:ea typeface="+mn-ea"/>
                <a:cs typeface="+mn-cs"/>
              </a:rPr>
              <a:t>CPU</a:t>
            </a:r>
            <a:r>
              <a:rPr lang="zh-TW" altLang="en-US" sz="1200" b="0" i="0" u="none" strike="noStrike" kern="1200" baseline="0" dirty="0" smtClean="0">
                <a:solidFill>
                  <a:schemeClr val="tx1"/>
                </a:solidFill>
                <a:latin typeface="+mn-lt"/>
                <a:ea typeface="+mn-ea"/>
                <a:cs typeface="+mn-cs"/>
              </a:rPr>
              <a:t>的使用時間，如果時間到了程式還沒執行完就會回到</a:t>
            </a:r>
            <a:r>
              <a:rPr lang="en-US" altLang="zh-TW" sz="1200" b="0" i="0" u="none" strike="noStrike" kern="1200" baseline="0" dirty="0" smtClean="0">
                <a:solidFill>
                  <a:schemeClr val="tx1"/>
                </a:solidFill>
                <a:latin typeface="+mn-lt"/>
                <a:ea typeface="+mn-ea"/>
                <a:cs typeface="+mn-cs"/>
              </a:rPr>
              <a:t>Ready</a:t>
            </a:r>
            <a:r>
              <a:rPr lang="zh-TW" altLang="en-US" sz="1200" b="0" i="0" u="none" strike="noStrike" kern="1200" baseline="0" dirty="0" smtClean="0">
                <a:solidFill>
                  <a:schemeClr val="tx1"/>
                </a:solidFill>
                <a:latin typeface="+mn-lt"/>
                <a:ea typeface="+mn-ea"/>
                <a:cs typeface="+mn-cs"/>
              </a:rPr>
              <a:t>的狀態。</a:t>
            </a:r>
            <a:endParaRPr lang="en-US" altLang="zh-TW" sz="1200" b="0" i="0" u="none" strike="noStrike" kern="1200" baseline="0" dirty="0" smtClean="0">
              <a:solidFill>
                <a:schemeClr val="tx1"/>
              </a:solidFill>
              <a:latin typeface="+mn-lt"/>
              <a:ea typeface="+mn-ea"/>
              <a:cs typeface="+mn-cs"/>
            </a:endParaRPr>
          </a:p>
          <a:p>
            <a:r>
              <a:rPr lang="en-US" altLang="zh-TW" sz="1200" b="1" i="0" u="none" strike="noStrike" kern="1200" baseline="0" dirty="0" smtClean="0">
                <a:solidFill>
                  <a:schemeClr val="tx1"/>
                </a:solidFill>
                <a:latin typeface="+mn-lt"/>
                <a:ea typeface="+mn-ea"/>
                <a:cs typeface="+mn-cs"/>
              </a:rPr>
              <a:t>4.2</a:t>
            </a:r>
            <a:r>
              <a:rPr lang="zh-TW" altLang="en-US" sz="1200" b="1" i="0" u="none" strike="noStrike" kern="1200" baseline="0" dirty="0" smtClean="0">
                <a:solidFill>
                  <a:schemeClr val="tx1"/>
                </a:solidFill>
                <a:latin typeface="+mn-lt"/>
                <a:ea typeface="+mn-ea"/>
                <a:cs typeface="+mn-cs"/>
              </a:rPr>
              <a:t>  </a:t>
            </a:r>
            <a:endParaRPr lang="en-US" altLang="zh-TW" sz="1200" b="1" i="0" u="none" strike="noStrike" kern="1200" baseline="0" dirty="0" smtClean="0">
              <a:solidFill>
                <a:schemeClr val="tx1"/>
              </a:solidFill>
              <a:latin typeface="+mn-lt"/>
              <a:ea typeface="+mn-ea"/>
              <a:cs typeface="+mn-cs"/>
            </a:endParaRPr>
          </a:p>
          <a:p>
            <a:r>
              <a:rPr lang="zh-TW" altLang="en-US" sz="1200" b="0" i="0" u="none" strike="noStrike" kern="1200" baseline="0" dirty="0" smtClean="0">
                <a:solidFill>
                  <a:schemeClr val="tx1"/>
                </a:solidFill>
                <a:latin typeface="+mn-lt"/>
                <a:ea typeface="+mn-ea"/>
                <a:cs typeface="+mn-cs"/>
              </a:rPr>
              <a:t>而如果期間遇到有輸入或輸出的需求時，就會進入</a:t>
            </a:r>
            <a:r>
              <a:rPr lang="en-US" altLang="zh-TW" sz="1200" b="0" i="0" u="none" strike="noStrike" kern="1200" baseline="0" dirty="0" smtClean="0">
                <a:solidFill>
                  <a:schemeClr val="tx1"/>
                </a:solidFill>
                <a:latin typeface="+mn-lt"/>
                <a:ea typeface="+mn-ea"/>
                <a:cs typeface="+mn-cs"/>
              </a:rPr>
              <a:t>Waiting</a:t>
            </a:r>
            <a:r>
              <a:rPr lang="zh-TW" altLang="en-US" sz="1200" b="0" i="0" u="none" strike="noStrike" kern="1200" baseline="0" dirty="0" smtClean="0">
                <a:solidFill>
                  <a:schemeClr val="tx1"/>
                </a:solidFill>
                <a:latin typeface="+mn-lt"/>
                <a:ea typeface="+mn-ea"/>
                <a:cs typeface="+mn-cs"/>
              </a:rPr>
              <a:t>狀態，直到滿足輸入、輸出才會進入</a:t>
            </a:r>
            <a:r>
              <a:rPr lang="en-US" altLang="zh-TW" sz="1200" b="0" i="0" u="none" strike="noStrike" kern="1200" baseline="0" dirty="0" smtClean="0">
                <a:solidFill>
                  <a:schemeClr val="tx1"/>
                </a:solidFill>
                <a:latin typeface="+mn-lt"/>
                <a:ea typeface="+mn-ea"/>
                <a:cs typeface="+mn-cs"/>
              </a:rPr>
              <a:t>Ready</a:t>
            </a:r>
            <a:r>
              <a:rPr lang="zh-TW" altLang="en-US" sz="1200" b="0" i="0" u="none" strike="noStrike" kern="1200" baseline="0" dirty="0" smtClean="0">
                <a:solidFill>
                  <a:schemeClr val="tx1"/>
                </a:solidFill>
                <a:latin typeface="+mn-lt"/>
                <a:ea typeface="+mn-ea"/>
                <a:cs typeface="+mn-cs"/>
              </a:rPr>
              <a:t>狀態。</a:t>
            </a:r>
            <a:endParaRPr lang="en-US" altLang="zh-TW" sz="1200" b="0" i="0" u="none" strike="noStrike" kern="1200" baseline="0" dirty="0" smtClean="0">
              <a:solidFill>
                <a:schemeClr val="tx1"/>
              </a:solidFill>
              <a:latin typeface="+mn-lt"/>
              <a:ea typeface="+mn-ea"/>
              <a:cs typeface="+mn-cs"/>
            </a:endParaRPr>
          </a:p>
          <a:p>
            <a:r>
              <a:rPr lang="en-US" altLang="zh-TW" sz="1200" b="1" i="0" u="none" strike="noStrike" kern="1200" baseline="0" dirty="0" smtClean="0">
                <a:solidFill>
                  <a:schemeClr val="tx1"/>
                </a:solidFill>
                <a:latin typeface="+mn-lt"/>
                <a:ea typeface="+mn-ea"/>
                <a:cs typeface="+mn-cs"/>
              </a:rPr>
              <a:t>5.</a:t>
            </a:r>
            <a:r>
              <a:rPr lang="zh-TW" altLang="en-US" sz="1200" b="1" i="0" u="none" strike="noStrike" kern="1200" baseline="0" dirty="0" smtClean="0">
                <a:solidFill>
                  <a:schemeClr val="tx1"/>
                </a:solidFill>
                <a:latin typeface="+mn-lt"/>
                <a:ea typeface="+mn-ea"/>
                <a:cs typeface="+mn-cs"/>
              </a:rPr>
              <a:t> </a:t>
            </a:r>
            <a:endParaRPr lang="en-US" altLang="zh-TW" sz="1200" b="1" i="0" u="none" strike="noStrike" kern="1200" baseline="0" dirty="0" smtClean="0">
              <a:solidFill>
                <a:schemeClr val="tx1"/>
              </a:solidFill>
              <a:latin typeface="+mn-lt"/>
              <a:ea typeface="+mn-ea"/>
              <a:cs typeface="+mn-cs"/>
            </a:endParaRPr>
          </a:p>
          <a:p>
            <a:r>
              <a:rPr lang="zh-TW" altLang="en-US" sz="1200" b="0" i="0" u="none" strike="noStrike" kern="1200" baseline="0" dirty="0" smtClean="0">
                <a:solidFill>
                  <a:schemeClr val="tx1"/>
                </a:solidFill>
                <a:latin typeface="+mn-lt"/>
                <a:ea typeface="+mn-ea"/>
                <a:cs typeface="+mn-cs"/>
              </a:rPr>
              <a:t>最後執行結束進入</a:t>
            </a:r>
            <a:r>
              <a:rPr lang="en-US" altLang="zh-TW" sz="1200" b="0" i="0" u="none" strike="noStrike" kern="1200" baseline="0" dirty="0" smtClean="0">
                <a:solidFill>
                  <a:schemeClr val="tx1"/>
                </a:solidFill>
                <a:latin typeface="+mn-lt"/>
                <a:ea typeface="+mn-ea"/>
                <a:cs typeface="+mn-cs"/>
              </a:rPr>
              <a:t>Terminated</a:t>
            </a:r>
            <a:r>
              <a:rPr lang="zh-TW" altLang="en-US" sz="1200" b="0" i="0" u="none" strike="noStrike" kern="1200" baseline="0" dirty="0" smtClean="0">
                <a:solidFill>
                  <a:schemeClr val="tx1"/>
                </a:solidFill>
                <a:latin typeface="+mn-lt"/>
                <a:ea typeface="+mn-ea"/>
                <a:cs typeface="+mn-cs"/>
              </a:rPr>
              <a:t>狀態，再回傳至</a:t>
            </a:r>
            <a:r>
              <a:rPr lang="en-US" altLang="zh-TW" sz="1200" b="0" i="0" u="none" strike="noStrike" kern="1200" baseline="0" dirty="0" smtClean="0">
                <a:solidFill>
                  <a:schemeClr val="tx1"/>
                </a:solidFill>
                <a:latin typeface="+mn-lt"/>
                <a:ea typeface="+mn-ea"/>
                <a:cs typeface="+mn-cs"/>
              </a:rPr>
              <a:t>Disk</a:t>
            </a:r>
            <a:r>
              <a:rPr lang="zh-TW" altLang="en-US" sz="1200" b="0" i="0" u="none" strike="noStrike" kern="1200" baseline="0" dirty="0" smtClean="0">
                <a:solidFill>
                  <a:schemeClr val="tx1"/>
                </a:solidFill>
                <a:latin typeface="+mn-lt"/>
                <a:ea typeface="+mn-ea"/>
                <a:cs typeface="+mn-cs"/>
              </a:rPr>
              <a:t>。</a:t>
            </a:r>
            <a:endParaRPr lang="en-US" altLang="zh-TW" sz="1200" b="0" i="0" u="none" strike="noStrike" kern="1200" baseline="0" dirty="0" smtClean="0">
              <a:solidFill>
                <a:schemeClr val="tx1"/>
              </a:solidFill>
              <a:latin typeface="+mn-lt"/>
              <a:ea typeface="+mn-ea"/>
              <a:cs typeface="+mn-cs"/>
            </a:endParaRPr>
          </a:p>
          <a:p>
            <a:endParaRPr lang="en-US" altLang="zh-TW" sz="1200" b="0" i="0" u="none" strike="noStrike" kern="1200" baseline="0" dirty="0" smtClean="0">
              <a:solidFill>
                <a:schemeClr val="tx1"/>
              </a:solidFill>
              <a:latin typeface="+mn-lt"/>
              <a:ea typeface="+mn-ea"/>
              <a:cs typeface="+mn-cs"/>
            </a:endParaRPr>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46</a:t>
            </a:fld>
            <a:endParaRPr lang="zh-TW" altLang="en-US"/>
          </a:p>
        </p:txBody>
      </p:sp>
    </p:spTree>
    <p:extLst>
      <p:ext uri="{BB962C8B-B14F-4D97-AF65-F5344CB8AC3E}">
        <p14:creationId xmlns:p14="http://schemas.microsoft.com/office/powerpoint/2010/main" val="5375723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u="none" strike="noStrike" kern="1200" baseline="0" dirty="0" smtClean="0">
                <a:solidFill>
                  <a:schemeClr val="tx1"/>
                </a:solidFill>
                <a:latin typeface="+mn-lt"/>
                <a:ea typeface="+mn-ea"/>
                <a:cs typeface="+mn-cs"/>
              </a:rPr>
              <a:t>行程管理者使用工作排程器</a:t>
            </a:r>
            <a:r>
              <a:rPr lang="en-US" altLang="zh-TW" sz="1200" b="0" i="0" u="none" strike="noStrike" kern="1200" baseline="0" dirty="0" smtClean="0">
                <a:solidFill>
                  <a:schemeClr val="tx1"/>
                </a:solidFill>
                <a:latin typeface="+mn-lt"/>
                <a:ea typeface="+mn-ea"/>
                <a:cs typeface="+mn-cs"/>
              </a:rPr>
              <a:t>(Job scheduler)</a:t>
            </a:r>
            <a:r>
              <a:rPr lang="zh-TW" altLang="en-US" sz="1200" b="0" i="0" u="none" strike="noStrike" kern="1200" baseline="0" dirty="0" smtClean="0">
                <a:solidFill>
                  <a:schemeClr val="tx1"/>
                </a:solidFill>
                <a:latin typeface="+mn-lt"/>
                <a:ea typeface="+mn-ea"/>
                <a:cs typeface="+mn-cs"/>
              </a:rPr>
              <a:t>及行程排程器</a:t>
            </a:r>
            <a:r>
              <a:rPr lang="en-US" altLang="zh-TW" sz="1200" b="0" i="0" u="none" strike="noStrike" kern="1200" baseline="0" dirty="0" smtClean="0">
                <a:solidFill>
                  <a:schemeClr val="tx1"/>
                </a:solidFill>
                <a:latin typeface="+mn-lt"/>
                <a:ea typeface="+mn-ea"/>
                <a:cs typeface="+mn-cs"/>
              </a:rPr>
              <a:t>(</a:t>
            </a:r>
            <a:r>
              <a:rPr lang="en-US" altLang="zh-TW" sz="1200" b="0" i="0" u="none" strike="noStrike" kern="1200" baseline="0" dirty="0" err="1" smtClean="0">
                <a:solidFill>
                  <a:schemeClr val="tx1"/>
                </a:solidFill>
                <a:latin typeface="+mn-lt"/>
                <a:ea typeface="+mn-ea"/>
                <a:cs typeface="+mn-cs"/>
              </a:rPr>
              <a:t>Processscheduler</a:t>
            </a:r>
            <a:r>
              <a:rPr lang="en-US" altLang="zh-TW" sz="1200" b="0" i="0" u="none" strike="noStrike" kern="1200" baseline="0" dirty="0" smtClean="0">
                <a:solidFill>
                  <a:schemeClr val="tx1"/>
                </a:solidFill>
                <a:latin typeface="+mn-lt"/>
                <a:ea typeface="+mn-ea"/>
                <a:cs typeface="+mn-cs"/>
              </a:rPr>
              <a:t>)</a:t>
            </a:r>
            <a:r>
              <a:rPr lang="zh-TW" altLang="en-US" sz="1200" b="0" i="0" u="none" strike="noStrike" kern="1200" baseline="0" dirty="0" smtClean="0">
                <a:solidFill>
                  <a:schemeClr val="tx1"/>
                </a:solidFill>
                <a:latin typeface="+mn-lt"/>
                <a:ea typeface="+mn-ea"/>
                <a:cs typeface="+mn-cs"/>
              </a:rPr>
              <a:t>將工作或行程從一個狀態移到另一個狀態</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47</a:t>
            </a:fld>
            <a:endParaRPr lang="zh-TW" altLang="en-US"/>
          </a:p>
        </p:txBody>
      </p:sp>
    </p:spTree>
    <p:extLst>
      <p:ext uri="{BB962C8B-B14F-4D97-AF65-F5344CB8AC3E}">
        <p14:creationId xmlns:p14="http://schemas.microsoft.com/office/powerpoint/2010/main" val="366920731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u="none" strike="noStrike" kern="1200" baseline="0" dirty="0" smtClean="0">
                <a:solidFill>
                  <a:schemeClr val="tx1"/>
                </a:solidFill>
                <a:latin typeface="+mn-lt"/>
                <a:ea typeface="+mn-ea"/>
                <a:cs typeface="+mn-cs"/>
              </a:rPr>
              <a:t>Job</a:t>
            </a:r>
            <a:r>
              <a:rPr lang="zh-TW" altLang="en-US" sz="1200" b="0" i="0" u="none" strike="noStrike" kern="1200" baseline="0" dirty="0" smtClean="0">
                <a:solidFill>
                  <a:schemeClr val="tx1"/>
                </a:solidFill>
                <a:latin typeface="+mn-lt"/>
                <a:ea typeface="+mn-ea"/>
                <a:cs typeface="+mn-cs"/>
              </a:rPr>
              <a:t>或</a:t>
            </a:r>
            <a:r>
              <a:rPr lang="en-US" altLang="zh-TW" sz="1200" b="0" i="0" u="none" strike="noStrike" kern="1200" baseline="0" dirty="0" smtClean="0">
                <a:solidFill>
                  <a:schemeClr val="tx1"/>
                </a:solidFill>
                <a:latin typeface="+mn-lt"/>
                <a:ea typeface="+mn-ea"/>
                <a:cs typeface="+mn-cs"/>
              </a:rPr>
              <a:t>Process</a:t>
            </a:r>
            <a:r>
              <a:rPr lang="zh-TW" altLang="en-US" sz="1200" b="0" i="0" u="none" strike="noStrike" kern="1200" baseline="0" dirty="0" smtClean="0">
                <a:solidFill>
                  <a:schemeClr val="tx1"/>
                </a:solidFill>
                <a:latin typeface="+mn-lt"/>
                <a:ea typeface="+mn-ea"/>
                <a:cs typeface="+mn-cs"/>
              </a:rPr>
              <a:t>彼此競爭電腦資源：</a:t>
            </a:r>
            <a:r>
              <a:rPr lang="en-US" altLang="zh-TW" sz="1200" b="0" i="0" u="none" strike="noStrike" kern="1200" baseline="0" dirty="0" smtClean="0">
                <a:solidFill>
                  <a:schemeClr val="tx1"/>
                </a:solidFill>
                <a:latin typeface="+mn-lt"/>
                <a:ea typeface="+mn-ea"/>
                <a:cs typeface="+mn-cs"/>
              </a:rPr>
              <a:t>CPU</a:t>
            </a:r>
            <a:r>
              <a:rPr lang="zh-TW" altLang="en-US" sz="1200" b="0" i="0" u="none" strike="noStrike" kern="1200" baseline="0" dirty="0" smtClean="0">
                <a:solidFill>
                  <a:schemeClr val="tx1"/>
                </a:solidFill>
                <a:latin typeface="+mn-lt"/>
                <a:ea typeface="+mn-ea"/>
                <a:cs typeface="+mn-cs"/>
              </a:rPr>
              <a:t>、記憶體 → </a:t>
            </a:r>
            <a:r>
              <a:rPr lang="en-US" altLang="zh-TW" sz="1200" b="0" i="0" u="none" strike="noStrike" kern="1200" baseline="0" dirty="0" smtClean="0">
                <a:solidFill>
                  <a:schemeClr val="tx1"/>
                </a:solidFill>
                <a:latin typeface="+mn-lt"/>
                <a:ea typeface="+mn-ea"/>
                <a:cs typeface="+mn-cs"/>
              </a:rPr>
              <a:t>Job</a:t>
            </a:r>
            <a:r>
              <a:rPr lang="zh-TW" altLang="en-US" sz="1200" b="0" i="0" u="none" strike="noStrike" kern="1200" baseline="0" dirty="0" smtClean="0">
                <a:solidFill>
                  <a:schemeClr val="tx1"/>
                </a:solidFill>
                <a:latin typeface="+mn-lt"/>
                <a:ea typeface="+mn-ea"/>
                <a:cs typeface="+mn-cs"/>
              </a:rPr>
              <a:t>或</a:t>
            </a:r>
            <a:r>
              <a:rPr lang="en-US" altLang="zh-TW" sz="1200" b="0" i="0" u="none" strike="noStrike" kern="1200" baseline="0" dirty="0" smtClean="0">
                <a:solidFill>
                  <a:schemeClr val="tx1"/>
                </a:solidFill>
                <a:latin typeface="+mn-lt"/>
                <a:ea typeface="+mn-ea"/>
                <a:cs typeface="+mn-cs"/>
              </a:rPr>
              <a:t>Process</a:t>
            </a:r>
            <a:r>
              <a:rPr lang="zh-TW" altLang="en-US" sz="1200" b="0" i="0" u="none" strike="noStrike" kern="1200" baseline="0" dirty="0" smtClean="0">
                <a:solidFill>
                  <a:schemeClr val="tx1"/>
                </a:solidFill>
                <a:latin typeface="+mn-lt"/>
                <a:ea typeface="+mn-ea"/>
                <a:cs typeface="+mn-cs"/>
              </a:rPr>
              <a:t>需要排隊等待。</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48</a:t>
            </a:fld>
            <a:endParaRPr lang="zh-TW" altLang="en-US"/>
          </a:p>
        </p:txBody>
      </p:sp>
    </p:spTree>
    <p:extLst>
      <p:ext uri="{BB962C8B-B14F-4D97-AF65-F5344CB8AC3E}">
        <p14:creationId xmlns:p14="http://schemas.microsoft.com/office/powerpoint/2010/main" val="208048075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u="none" strike="noStrike" kern="1200" baseline="0" dirty="0" smtClean="0">
                <a:solidFill>
                  <a:schemeClr val="tx1"/>
                </a:solidFill>
                <a:latin typeface="+mn-lt"/>
                <a:ea typeface="+mn-ea"/>
                <a:cs typeface="+mn-cs"/>
              </a:rPr>
              <a:t>作業系統需要排隊策略</a:t>
            </a:r>
            <a:endParaRPr lang="en-US" altLang="zh-TW" sz="1200" b="0" i="0" u="none" strike="noStrike" kern="1200" baseline="0" dirty="0" smtClean="0">
              <a:solidFill>
                <a:schemeClr val="tx1"/>
              </a:solidFill>
              <a:latin typeface="+mn-lt"/>
              <a:ea typeface="+mn-ea"/>
              <a:cs typeface="+mn-cs"/>
            </a:endParaRPr>
          </a:p>
          <a:p>
            <a:r>
              <a:rPr lang="zh-TW" altLang="en-US" sz="1200" b="0" i="0" u="none" strike="noStrike" kern="1200" baseline="0" dirty="0" smtClean="0">
                <a:solidFill>
                  <a:schemeClr val="tx1"/>
                </a:solidFill>
                <a:latin typeface="+mn-lt"/>
                <a:ea typeface="+mn-ea"/>
                <a:cs typeface="+mn-cs"/>
              </a:rPr>
              <a:t>先進先出</a:t>
            </a:r>
            <a:r>
              <a:rPr lang="en-US" altLang="zh-TW" sz="1200" b="0" i="0" u="none" strike="noStrike" kern="1200" baseline="0" dirty="0" smtClean="0">
                <a:solidFill>
                  <a:schemeClr val="tx1"/>
                </a:solidFill>
                <a:latin typeface="+mn-lt"/>
                <a:ea typeface="+mn-ea"/>
                <a:cs typeface="+mn-cs"/>
              </a:rPr>
              <a:t>((First-in-first-out,</a:t>
            </a:r>
            <a:r>
              <a:rPr lang="zh-TW" altLang="en-US" sz="1200" b="0" i="0" u="none" strike="noStrike" kern="1200" baseline="0" dirty="0" smtClean="0">
                <a:solidFill>
                  <a:schemeClr val="tx1"/>
                </a:solidFill>
                <a:latin typeface="+mn-lt"/>
                <a:ea typeface="+mn-ea"/>
                <a:cs typeface="+mn-cs"/>
              </a:rPr>
              <a:t> </a:t>
            </a:r>
            <a:r>
              <a:rPr lang="en-US" altLang="zh-TW" sz="1200" b="0" i="0" u="none" strike="noStrike" kern="1200" baseline="0" dirty="0" smtClean="0">
                <a:solidFill>
                  <a:schemeClr val="tx1"/>
                </a:solidFill>
                <a:latin typeface="+mn-lt"/>
                <a:ea typeface="+mn-ea"/>
                <a:cs typeface="+mn-cs"/>
              </a:rPr>
              <a:t>FIFO)</a:t>
            </a:r>
          </a:p>
          <a:p>
            <a:r>
              <a:rPr lang="zh-TW" altLang="en-US" sz="1200" b="0" i="0" u="none" strike="noStrike" kern="1200" baseline="0" dirty="0" smtClean="0">
                <a:solidFill>
                  <a:schemeClr val="tx1"/>
                </a:solidFill>
                <a:latin typeface="+mn-lt"/>
                <a:ea typeface="+mn-ea"/>
                <a:cs typeface="+mn-cs"/>
              </a:rPr>
              <a:t>最短工作優先</a:t>
            </a:r>
            <a:r>
              <a:rPr lang="en-US" altLang="zh-TW" sz="1200" b="0" i="0" u="none" strike="noStrike" kern="1200" baseline="0" dirty="0" smtClean="0">
                <a:solidFill>
                  <a:schemeClr val="tx1"/>
                </a:solidFill>
                <a:latin typeface="+mn-lt"/>
                <a:ea typeface="+mn-ea"/>
                <a:cs typeface="+mn-cs"/>
              </a:rPr>
              <a:t>(Shortest length first)</a:t>
            </a:r>
          </a:p>
          <a:p>
            <a:r>
              <a:rPr lang="zh-TW" altLang="en-US" sz="1200" b="0" i="0" u="none" strike="noStrike" kern="1200" baseline="0" dirty="0" smtClean="0">
                <a:solidFill>
                  <a:schemeClr val="tx1"/>
                </a:solidFill>
                <a:latin typeface="+mn-lt"/>
                <a:ea typeface="+mn-ea"/>
                <a:cs typeface="+mn-cs"/>
              </a:rPr>
              <a:t>最高權優先</a:t>
            </a:r>
            <a:r>
              <a:rPr lang="en-US" altLang="zh-TW" sz="1200" b="0" i="0" u="none" strike="noStrike" kern="1200" baseline="0" dirty="0" smtClean="0">
                <a:solidFill>
                  <a:schemeClr val="tx1"/>
                </a:solidFill>
                <a:latin typeface="+mn-lt"/>
                <a:ea typeface="+mn-ea"/>
                <a:cs typeface="+mn-cs"/>
              </a:rPr>
              <a:t>(Highest priority first)</a:t>
            </a:r>
            <a:endParaRPr lang="zh-TW" altLang="en-US" dirty="0" smtClean="0"/>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49</a:t>
            </a:fld>
            <a:endParaRPr lang="zh-TW" altLang="en-US"/>
          </a:p>
        </p:txBody>
      </p:sp>
    </p:spTree>
    <p:extLst>
      <p:ext uri="{BB962C8B-B14F-4D97-AF65-F5344CB8AC3E}">
        <p14:creationId xmlns:p14="http://schemas.microsoft.com/office/powerpoint/2010/main" val="175105281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u="none" strike="noStrike" kern="1200" baseline="0" dirty="0" smtClean="0">
                <a:solidFill>
                  <a:schemeClr val="tx1"/>
                </a:solidFill>
                <a:latin typeface="+mn-lt"/>
                <a:ea typeface="+mn-ea"/>
                <a:cs typeface="+mn-cs"/>
              </a:rPr>
              <a:t>一個行程等待某項資源，但該資源永遠無法取得</a:t>
            </a:r>
            <a:endParaRPr lang="en-US" altLang="zh-TW" sz="1200" b="0" i="0" u="none" strike="noStrike" kern="1200" baseline="0" dirty="0" smtClean="0">
              <a:solidFill>
                <a:schemeClr val="tx1"/>
              </a:solidFill>
              <a:latin typeface="+mn-lt"/>
              <a:ea typeface="+mn-ea"/>
              <a:cs typeface="+mn-cs"/>
            </a:endParaRPr>
          </a:p>
          <a:p>
            <a:endParaRPr lang="en-US" altLang="zh-TW" sz="1200" b="0" i="0" u="none" strike="noStrike" kern="1200" baseline="0" dirty="0" smtClean="0">
              <a:solidFill>
                <a:schemeClr val="tx1"/>
              </a:solidFill>
              <a:latin typeface="+mn-lt"/>
              <a:ea typeface="+mn-ea"/>
              <a:cs typeface="+mn-cs"/>
            </a:endParaRPr>
          </a:p>
          <a:p>
            <a:r>
              <a:rPr lang="zh-TW" altLang="en-US" sz="1200" b="0" i="0" u="none" strike="noStrike" kern="1200" baseline="0" dirty="0" smtClean="0">
                <a:solidFill>
                  <a:schemeClr val="tx1"/>
                </a:solidFill>
                <a:latin typeface="+mn-lt"/>
                <a:ea typeface="+mn-ea"/>
                <a:cs typeface="+mn-cs"/>
              </a:rPr>
              <a:t>死結發生的</a:t>
            </a:r>
            <a:r>
              <a:rPr lang="en-US" altLang="zh-TW" sz="1200" b="0" i="0" u="none" strike="noStrike" kern="1200" baseline="0" dirty="0" smtClean="0">
                <a:solidFill>
                  <a:schemeClr val="tx1"/>
                </a:solidFill>
                <a:latin typeface="+mn-lt"/>
                <a:ea typeface="+mn-ea"/>
                <a:cs typeface="+mn-cs"/>
              </a:rPr>
              <a:t>4</a:t>
            </a:r>
            <a:r>
              <a:rPr lang="zh-TW" altLang="en-US" sz="1200" b="0" i="0" u="none" strike="noStrike" kern="1200" baseline="0" dirty="0" smtClean="0">
                <a:solidFill>
                  <a:schemeClr val="tx1"/>
                </a:solidFill>
                <a:latin typeface="+mn-lt"/>
                <a:ea typeface="+mn-ea"/>
                <a:cs typeface="+mn-cs"/>
              </a:rPr>
              <a:t>個必要條件</a:t>
            </a:r>
            <a:r>
              <a:rPr lang="en-US" altLang="zh-TW" sz="1200" b="0" i="0" u="none" strike="noStrike" kern="1200" baseline="0" dirty="0" smtClean="0">
                <a:solidFill>
                  <a:schemeClr val="tx1"/>
                </a:solidFill>
                <a:latin typeface="+mn-lt"/>
                <a:ea typeface="+mn-ea"/>
                <a:cs typeface="+mn-cs"/>
              </a:rPr>
              <a:t>(Necessary conditions)</a:t>
            </a:r>
          </a:p>
          <a:p>
            <a:r>
              <a:rPr lang="en-US" altLang="zh-TW" sz="1200" b="0" i="0" u="none" strike="noStrike" kern="1200" baseline="0" dirty="0" smtClean="0">
                <a:solidFill>
                  <a:schemeClr val="tx1"/>
                </a:solidFill>
                <a:latin typeface="+mn-lt"/>
                <a:ea typeface="+mn-ea"/>
                <a:cs typeface="+mn-cs"/>
              </a:rPr>
              <a:t># </a:t>
            </a:r>
            <a:r>
              <a:rPr lang="zh-TW" altLang="en-US" sz="1200" b="0" i="0" u="none" strike="noStrike" kern="1200" baseline="0" dirty="0" smtClean="0">
                <a:solidFill>
                  <a:schemeClr val="tx1"/>
                </a:solidFill>
                <a:latin typeface="+mn-lt"/>
                <a:ea typeface="+mn-ea"/>
                <a:cs typeface="+mn-cs"/>
              </a:rPr>
              <a:t>互斥</a:t>
            </a:r>
            <a:r>
              <a:rPr lang="en-US" altLang="zh-TW" sz="1200" b="0" i="0" u="none" strike="noStrike" kern="1200" baseline="0" dirty="0" smtClean="0">
                <a:solidFill>
                  <a:schemeClr val="tx1"/>
                </a:solidFill>
                <a:latin typeface="+mn-lt"/>
                <a:ea typeface="+mn-ea"/>
                <a:cs typeface="+mn-cs"/>
              </a:rPr>
              <a:t>(Mutual exclusion)</a:t>
            </a:r>
            <a:r>
              <a:rPr lang="zh-TW" altLang="en-US" sz="1200" b="0" i="0" u="none" strike="noStrike" kern="1200" baseline="0" dirty="0" smtClean="0">
                <a:solidFill>
                  <a:schemeClr val="tx1"/>
                </a:solidFill>
                <a:latin typeface="+mn-lt"/>
                <a:ea typeface="+mn-ea"/>
                <a:cs typeface="+mn-cs"/>
              </a:rPr>
              <a:t>：一個資源僅能由一個行程所使用</a:t>
            </a:r>
            <a:r>
              <a:rPr lang="en-US" altLang="zh-TW" sz="1200" b="0" i="0" u="none" strike="noStrike" kern="1200" baseline="0" dirty="0" smtClean="0">
                <a:solidFill>
                  <a:schemeClr val="tx1"/>
                </a:solidFill>
                <a:latin typeface="+mn-lt"/>
                <a:ea typeface="+mn-ea"/>
                <a:cs typeface="+mn-cs"/>
              </a:rPr>
              <a:t>(</a:t>
            </a:r>
            <a:r>
              <a:rPr lang="zh-TW" altLang="en-US" sz="1200" b="0" i="0" u="none" strike="noStrike" kern="1200" baseline="0" dirty="0" smtClean="0">
                <a:solidFill>
                  <a:schemeClr val="tx1"/>
                </a:solidFill>
                <a:latin typeface="+mn-lt"/>
                <a:ea typeface="+mn-ea"/>
                <a:cs typeface="+mn-cs"/>
              </a:rPr>
              <a:t>互相排斥</a:t>
            </a:r>
            <a:r>
              <a:rPr lang="en-US" altLang="zh-TW" sz="1200" b="0" i="0" u="none" strike="noStrike" kern="1200" baseline="0" dirty="0" smtClean="0">
                <a:solidFill>
                  <a:schemeClr val="tx1"/>
                </a:solidFill>
                <a:latin typeface="+mn-lt"/>
                <a:ea typeface="+mn-ea"/>
                <a:cs typeface="+mn-cs"/>
              </a:rPr>
              <a:t>)</a:t>
            </a:r>
          </a:p>
          <a:p>
            <a:r>
              <a:rPr lang="en-US" altLang="zh-TW" sz="1200" b="0" i="0" u="none" strike="noStrike" kern="1200" baseline="0" dirty="0" smtClean="0">
                <a:solidFill>
                  <a:schemeClr val="tx1"/>
                </a:solidFill>
                <a:latin typeface="+mn-lt"/>
                <a:ea typeface="+mn-ea"/>
                <a:cs typeface="+mn-cs"/>
              </a:rPr>
              <a:t># </a:t>
            </a:r>
            <a:r>
              <a:rPr lang="zh-TW" altLang="en-US" sz="1200" b="0" i="0" u="none" strike="noStrike" kern="1200" baseline="0" dirty="0" smtClean="0">
                <a:solidFill>
                  <a:schemeClr val="tx1"/>
                </a:solidFill>
                <a:latin typeface="+mn-lt"/>
                <a:ea typeface="+mn-ea"/>
                <a:cs typeface="+mn-cs"/>
              </a:rPr>
              <a:t>資源佔用</a:t>
            </a:r>
            <a:r>
              <a:rPr lang="en-US" altLang="zh-TW" sz="1200" b="0" i="0" u="none" strike="noStrike" kern="1200" baseline="0" dirty="0" smtClean="0">
                <a:solidFill>
                  <a:schemeClr val="tx1"/>
                </a:solidFill>
                <a:latin typeface="+mn-lt"/>
                <a:ea typeface="+mn-ea"/>
                <a:cs typeface="+mn-cs"/>
              </a:rPr>
              <a:t>(Resource holding)</a:t>
            </a:r>
            <a:r>
              <a:rPr lang="zh-TW" altLang="en-US" sz="1200" b="0" i="0" u="none" strike="noStrike" kern="1200" baseline="0" dirty="0" smtClean="0">
                <a:solidFill>
                  <a:schemeClr val="tx1"/>
                </a:solidFill>
                <a:latin typeface="+mn-lt"/>
                <a:ea typeface="+mn-ea"/>
                <a:cs typeface="+mn-cs"/>
              </a:rPr>
              <a:t>：一個佔用某資源的行程正等待被其他行程所佔用的資源</a:t>
            </a:r>
          </a:p>
          <a:p>
            <a:r>
              <a:rPr lang="en-US" altLang="zh-TW" sz="1200" b="0" i="0" u="none" strike="noStrike" kern="1200" baseline="0" dirty="0" smtClean="0">
                <a:solidFill>
                  <a:schemeClr val="tx1"/>
                </a:solidFill>
                <a:latin typeface="+mn-lt"/>
                <a:ea typeface="+mn-ea"/>
                <a:cs typeface="+mn-cs"/>
              </a:rPr>
              <a:t># </a:t>
            </a:r>
            <a:r>
              <a:rPr lang="zh-TW" altLang="en-US" sz="1200" b="0" i="0" u="none" strike="noStrike" kern="1200" baseline="0" dirty="0" smtClean="0">
                <a:solidFill>
                  <a:schemeClr val="tx1"/>
                </a:solidFill>
                <a:latin typeface="+mn-lt"/>
                <a:ea typeface="+mn-ea"/>
                <a:cs typeface="+mn-cs"/>
              </a:rPr>
              <a:t>不可強佔</a:t>
            </a:r>
            <a:r>
              <a:rPr lang="en-US" altLang="zh-TW" sz="1200" b="0" i="0" u="none" strike="noStrike" kern="1200" baseline="0" dirty="0" smtClean="0">
                <a:solidFill>
                  <a:schemeClr val="tx1"/>
                </a:solidFill>
                <a:latin typeface="+mn-lt"/>
                <a:ea typeface="+mn-ea"/>
                <a:cs typeface="+mn-cs"/>
              </a:rPr>
              <a:t>(No preemption)</a:t>
            </a:r>
            <a:r>
              <a:rPr lang="zh-TW" altLang="en-US" sz="1200" b="0" i="0" u="none" strike="noStrike" kern="1200" baseline="0" dirty="0" smtClean="0">
                <a:solidFill>
                  <a:schemeClr val="tx1"/>
                </a:solidFill>
                <a:latin typeface="+mn-lt"/>
                <a:ea typeface="+mn-ea"/>
                <a:cs typeface="+mn-cs"/>
              </a:rPr>
              <a:t>：作業系統不能臨時重新配置資源，使某個行程強佔其他行程的資源</a:t>
            </a:r>
          </a:p>
          <a:p>
            <a:r>
              <a:rPr lang="en-US" altLang="zh-TW" sz="1200" b="0" i="0" u="none" strike="noStrike" kern="1200" baseline="0" dirty="0" smtClean="0">
                <a:solidFill>
                  <a:schemeClr val="tx1"/>
                </a:solidFill>
                <a:latin typeface="+mn-lt"/>
                <a:ea typeface="+mn-ea"/>
                <a:cs typeface="+mn-cs"/>
              </a:rPr>
              <a:t># </a:t>
            </a:r>
            <a:r>
              <a:rPr lang="zh-TW" altLang="en-US" sz="1200" b="0" i="0" u="none" strike="noStrike" kern="1200" baseline="0" dirty="0" smtClean="0">
                <a:solidFill>
                  <a:schemeClr val="tx1"/>
                </a:solidFill>
                <a:latin typeface="+mn-lt"/>
                <a:ea typeface="+mn-ea"/>
                <a:cs typeface="+mn-cs"/>
              </a:rPr>
              <a:t>循環等待</a:t>
            </a:r>
            <a:r>
              <a:rPr lang="en-US" altLang="zh-TW" sz="1200" b="0" i="0" u="none" strike="noStrike" kern="1200" baseline="0" dirty="0" smtClean="0">
                <a:solidFill>
                  <a:schemeClr val="tx1"/>
                </a:solidFill>
                <a:latin typeface="+mn-lt"/>
                <a:ea typeface="+mn-ea"/>
                <a:cs typeface="+mn-cs"/>
              </a:rPr>
              <a:t>(Circular waiting)</a:t>
            </a:r>
            <a:r>
              <a:rPr lang="zh-TW" altLang="en-US" sz="1200" b="0" i="0" u="none" strike="noStrike" kern="1200" baseline="0" dirty="0" smtClean="0">
                <a:solidFill>
                  <a:schemeClr val="tx1"/>
                </a:solidFill>
                <a:latin typeface="+mn-lt"/>
                <a:ea typeface="+mn-ea"/>
                <a:cs typeface="+mn-cs"/>
              </a:rPr>
              <a:t>：所有行程與資源形成一個迴路</a:t>
            </a:r>
            <a:r>
              <a:rPr lang="en-US" altLang="zh-TW" sz="1200" b="0" i="0" u="none" strike="noStrike" kern="1200" baseline="0" dirty="0" smtClean="0">
                <a:solidFill>
                  <a:schemeClr val="tx1"/>
                </a:solidFill>
                <a:latin typeface="+mn-lt"/>
                <a:ea typeface="+mn-ea"/>
                <a:cs typeface="+mn-cs"/>
              </a:rPr>
              <a:t>(Loop)</a:t>
            </a:r>
          </a:p>
          <a:p>
            <a:endParaRPr lang="en-US" altLang="zh-TW" sz="1200" b="0" i="0" u="none" strike="noStrike" kern="1200" baseline="0" dirty="0" smtClean="0">
              <a:solidFill>
                <a:schemeClr val="tx1"/>
              </a:solidFill>
              <a:latin typeface="+mn-lt"/>
              <a:ea typeface="+mn-ea"/>
              <a:cs typeface="+mn-cs"/>
            </a:endParaRPr>
          </a:p>
          <a:p>
            <a:r>
              <a:rPr lang="en-US" altLang="zh-TW" sz="1200" b="0" i="0" u="none" strike="noStrike" kern="1200" baseline="0" dirty="0" smtClean="0">
                <a:solidFill>
                  <a:schemeClr val="tx1"/>
                </a:solidFill>
                <a:latin typeface="+mn-lt"/>
                <a:ea typeface="+mn-ea"/>
                <a:cs typeface="+mn-cs"/>
              </a:rPr>
              <a:t># 4</a:t>
            </a:r>
            <a:r>
              <a:rPr lang="zh-TW" altLang="en-US" sz="1200" b="0" i="0" u="none" strike="noStrike" kern="1200" baseline="0" dirty="0" smtClean="0">
                <a:solidFill>
                  <a:schemeClr val="tx1"/>
                </a:solidFill>
                <a:latin typeface="+mn-lt"/>
                <a:ea typeface="+mn-ea"/>
                <a:cs typeface="+mn-cs"/>
              </a:rPr>
              <a:t>個條件均成立，未必會產生死結</a:t>
            </a:r>
          </a:p>
          <a:p>
            <a:r>
              <a:rPr lang="en-US" altLang="zh-TW" sz="1200" b="0" i="0" u="none" strike="noStrike" kern="1200" baseline="0" dirty="0" smtClean="0">
                <a:solidFill>
                  <a:schemeClr val="tx1"/>
                </a:solidFill>
                <a:latin typeface="+mn-lt"/>
                <a:ea typeface="+mn-ea"/>
                <a:cs typeface="+mn-cs"/>
              </a:rPr>
              <a:t># </a:t>
            </a:r>
            <a:r>
              <a:rPr lang="zh-TW" altLang="en-US" sz="1200" b="0" i="0" u="none" strike="noStrike" kern="1200" baseline="0" dirty="0" smtClean="0">
                <a:solidFill>
                  <a:schemeClr val="tx1"/>
                </a:solidFill>
                <a:latin typeface="+mn-lt"/>
                <a:ea typeface="+mn-ea"/>
                <a:cs typeface="+mn-cs"/>
              </a:rPr>
              <a:t>只要某個條件不成立，就不會發生死結</a:t>
            </a:r>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50</a:t>
            </a:fld>
            <a:endParaRPr lang="zh-TW" altLang="en-US"/>
          </a:p>
        </p:txBody>
      </p:sp>
    </p:spTree>
    <p:extLst>
      <p:ext uri="{BB962C8B-B14F-4D97-AF65-F5344CB8AC3E}">
        <p14:creationId xmlns:p14="http://schemas.microsoft.com/office/powerpoint/2010/main" val="89931473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smtClean="0">
                <a:solidFill>
                  <a:schemeClr val="tx1"/>
                </a:solidFill>
                <a:effectLst/>
                <a:latin typeface="+mn-lt"/>
                <a:ea typeface="+mn-ea"/>
                <a:cs typeface="+mn-cs"/>
              </a:rPr>
              <a:t>Deadlock</a:t>
            </a:r>
            <a:r>
              <a:rPr lang="zh-TW" altLang="en-US" sz="1200" b="0" i="0" kern="1200" dirty="0" smtClean="0">
                <a:solidFill>
                  <a:schemeClr val="tx1"/>
                </a:solidFill>
                <a:effectLst/>
                <a:latin typeface="+mn-lt"/>
                <a:ea typeface="+mn-ea"/>
                <a:cs typeface="+mn-cs"/>
              </a:rPr>
              <a:t>：</a:t>
            </a:r>
            <a:endParaRPr lang="en-US" altLang="zh-TW"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兩個人互相等待對方拿的一根筷子，各自都不做出讓步，永遠互相等待下去就發生死鎖。</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52</a:t>
            </a:fld>
            <a:endParaRPr lang="zh-TW" altLang="en-US"/>
          </a:p>
        </p:txBody>
      </p:sp>
    </p:spTree>
    <p:extLst>
      <p:ext uri="{BB962C8B-B14F-4D97-AF65-F5344CB8AC3E}">
        <p14:creationId xmlns:p14="http://schemas.microsoft.com/office/powerpoint/2010/main" val="350339115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u="none" strike="noStrike" kern="1200" baseline="0" dirty="0" smtClean="0">
                <a:solidFill>
                  <a:schemeClr val="tx1"/>
                </a:solidFill>
                <a:latin typeface="+mn-lt"/>
                <a:ea typeface="+mn-ea"/>
                <a:cs typeface="+mn-cs"/>
              </a:rPr>
              <a:t>死結解決方案</a:t>
            </a:r>
            <a:endParaRPr lang="en-US" altLang="zh-TW" sz="1200" b="0" i="0" u="none" strike="noStrike" kern="1200" baseline="0" dirty="0" smtClean="0">
              <a:solidFill>
                <a:schemeClr val="tx1"/>
              </a:solidFill>
              <a:latin typeface="+mn-lt"/>
              <a:ea typeface="+mn-ea"/>
              <a:cs typeface="+mn-cs"/>
            </a:endParaRPr>
          </a:p>
          <a:p>
            <a:endParaRPr lang="en-US" altLang="zh-TW" sz="1200" b="0" i="0" u="none" strike="noStrike" kern="1200" baseline="0" dirty="0" smtClean="0">
              <a:solidFill>
                <a:schemeClr val="tx1"/>
              </a:solidFill>
              <a:latin typeface="+mn-lt"/>
              <a:ea typeface="+mn-ea"/>
              <a:cs typeface="+mn-cs"/>
            </a:endParaRPr>
          </a:p>
          <a:p>
            <a:r>
              <a:rPr lang="en-US" altLang="zh-TW" sz="1200" b="0" i="0" u="none" strike="noStrike" kern="1200" baseline="0" dirty="0" smtClean="0">
                <a:solidFill>
                  <a:schemeClr val="tx1"/>
                </a:solidFill>
                <a:latin typeface="+mn-lt"/>
                <a:ea typeface="+mn-ea"/>
                <a:cs typeface="+mn-cs"/>
              </a:rPr>
              <a:t># </a:t>
            </a:r>
            <a:r>
              <a:rPr lang="zh-TW" altLang="en-US" sz="1200" b="0" i="0" u="none" strike="noStrike" kern="1200" baseline="0" dirty="0" smtClean="0">
                <a:solidFill>
                  <a:schemeClr val="tx1"/>
                </a:solidFill>
                <a:latin typeface="+mn-lt"/>
                <a:ea typeface="+mn-ea"/>
                <a:cs typeface="+mn-cs"/>
              </a:rPr>
              <a:t>一個行程必須擁有所需的所有資源後才能開始執行</a:t>
            </a:r>
          </a:p>
          <a:p>
            <a:r>
              <a:rPr lang="en-US" altLang="zh-TW" sz="1200" b="0" i="0" u="none" strike="noStrike" kern="1200" baseline="0" dirty="0" smtClean="0">
                <a:solidFill>
                  <a:schemeClr val="tx1"/>
                </a:solidFill>
                <a:latin typeface="+mn-lt"/>
                <a:ea typeface="+mn-ea"/>
                <a:cs typeface="+mn-cs"/>
              </a:rPr>
              <a:t># </a:t>
            </a:r>
            <a:r>
              <a:rPr lang="zh-TW" altLang="en-US" sz="1200" b="0" i="0" u="none" strike="noStrike" kern="1200" baseline="0" dirty="0" smtClean="0">
                <a:solidFill>
                  <a:schemeClr val="tx1"/>
                </a:solidFill>
                <a:latin typeface="+mn-lt"/>
                <a:ea typeface="+mn-ea"/>
                <a:cs typeface="+mn-cs"/>
              </a:rPr>
              <a:t>限制一個行程能擁有某個資源的時間</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53</a:t>
            </a:fld>
            <a:endParaRPr lang="zh-TW" altLang="en-US"/>
          </a:p>
        </p:txBody>
      </p:sp>
    </p:spTree>
    <p:extLst>
      <p:ext uri="{BB962C8B-B14F-4D97-AF65-F5344CB8AC3E}">
        <p14:creationId xmlns:p14="http://schemas.microsoft.com/office/powerpoint/2010/main" val="187679098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由於長時間無法獲取</a:t>
            </a:r>
            <a:r>
              <a:rPr lang="zh-TW" altLang="en-US" dirty="0" smtClean="0"/>
              <a:t>資源，可能無法執行某個過程。</a:t>
            </a:r>
            <a:endParaRPr lang="en-US" altLang="zh-TW" dirty="0" smtClean="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54</a:t>
            </a:fld>
            <a:endParaRPr lang="zh-TW" altLang="en-US"/>
          </a:p>
        </p:txBody>
      </p:sp>
    </p:spTree>
    <p:extLst>
      <p:ext uri="{BB962C8B-B14F-4D97-AF65-F5344CB8AC3E}">
        <p14:creationId xmlns:p14="http://schemas.microsoft.com/office/powerpoint/2010/main" val="22413627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1" i="0" kern="1200" dirty="0" smtClean="0">
                <a:solidFill>
                  <a:schemeClr val="tx1"/>
                </a:solidFill>
                <a:effectLst/>
                <a:latin typeface="+mn-lt"/>
                <a:ea typeface="+mn-ea"/>
                <a:cs typeface="+mn-cs"/>
              </a:rPr>
              <a:t>提供使用者簡易的操作環境：</a:t>
            </a:r>
          </a:p>
          <a:p>
            <a:r>
              <a:rPr lang="zh-TW" altLang="en-US" sz="1200" b="0" i="0" kern="1200" dirty="0" smtClean="0">
                <a:solidFill>
                  <a:schemeClr val="tx1"/>
                </a:solidFill>
                <a:effectLst/>
                <a:latin typeface="+mn-lt"/>
                <a:ea typeface="+mn-ea"/>
                <a:cs typeface="+mn-cs"/>
              </a:rPr>
              <a:t>透過簡單的操作介面，讓使用者很容易地使用電腦系統資源，處理各項事務。</a:t>
            </a:r>
          </a:p>
          <a:p>
            <a:endParaRPr lang="en-US" altLang="zh-TW" sz="1200" b="1" i="0" kern="1200" dirty="0" smtClean="0">
              <a:solidFill>
                <a:schemeClr val="tx1"/>
              </a:solidFill>
              <a:effectLst/>
              <a:latin typeface="+mn-lt"/>
              <a:ea typeface="+mn-ea"/>
              <a:cs typeface="+mn-cs"/>
            </a:endParaRPr>
          </a:p>
          <a:p>
            <a:r>
              <a:rPr lang="zh-TW" altLang="en-US" b="1" dirty="0" smtClean="0"/>
              <a:t>調配程式使用各種電腦資源：</a:t>
            </a:r>
          </a:p>
          <a:p>
            <a:r>
              <a:rPr lang="zh-TW" altLang="en-US" dirty="0" smtClean="0"/>
              <a:t>電腦資源包括</a:t>
            </a:r>
            <a:r>
              <a:rPr lang="en-US" altLang="zh-TW" dirty="0" smtClean="0"/>
              <a:t>CPU</a:t>
            </a:r>
            <a:r>
              <a:rPr lang="zh-TW" altLang="en-US" dirty="0" smtClean="0"/>
              <a:t>、主記憶體、</a:t>
            </a:r>
            <a:r>
              <a:rPr lang="en-US" altLang="zh-TW" dirty="0" smtClean="0"/>
              <a:t>I/O</a:t>
            </a:r>
            <a:r>
              <a:rPr lang="zh-TW" altLang="en-US" dirty="0" smtClean="0"/>
              <a:t>、磁碟檔案等，其中</a:t>
            </a:r>
            <a:r>
              <a:rPr lang="en-US" altLang="zh-TW" dirty="0" smtClean="0"/>
              <a:t>CPU</a:t>
            </a:r>
            <a:r>
              <a:rPr lang="zh-TW" altLang="en-US" dirty="0" smtClean="0"/>
              <a:t>速度快、</a:t>
            </a:r>
            <a:r>
              <a:rPr lang="en-US" altLang="zh-TW" dirty="0" smtClean="0"/>
              <a:t>I/O</a:t>
            </a:r>
            <a:r>
              <a:rPr lang="zh-TW" altLang="en-US" dirty="0" smtClean="0"/>
              <a:t>速度慢，作業系統必須去調配各種電腦資源，以期能作充份而正確的使用。</a:t>
            </a:r>
            <a:endParaRPr lang="en-US" altLang="zh-TW" dirty="0" smtClean="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6</a:t>
            </a:fld>
            <a:endParaRPr lang="zh-TW" altLang="en-US"/>
          </a:p>
        </p:txBody>
      </p:sp>
    </p:spTree>
    <p:extLst>
      <p:ext uri="{BB962C8B-B14F-4D97-AF65-F5344CB8AC3E}">
        <p14:creationId xmlns:p14="http://schemas.microsoft.com/office/powerpoint/2010/main" val="175888090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u="none" strike="noStrike" kern="1200" baseline="0" dirty="0" smtClean="0">
                <a:solidFill>
                  <a:schemeClr val="tx1"/>
                </a:solidFill>
                <a:latin typeface="+mn-lt"/>
                <a:ea typeface="+mn-ea"/>
                <a:cs typeface="+mn-cs"/>
              </a:rPr>
              <a:t>使輸出入設備的使用更有效率</a:t>
            </a:r>
            <a:endParaRPr lang="en-US" altLang="zh-TW" sz="1200" b="0" i="0" u="none" strike="noStrike" kern="1200" baseline="0" dirty="0" smtClean="0">
              <a:solidFill>
                <a:schemeClr val="tx1"/>
              </a:solidFill>
              <a:latin typeface="+mn-lt"/>
              <a:ea typeface="+mn-ea"/>
              <a:cs typeface="+mn-cs"/>
            </a:endParaRPr>
          </a:p>
          <a:p>
            <a:endParaRPr lang="en-US" altLang="zh-TW" sz="1200" b="0" i="0" u="none" strike="noStrike" kern="1200" baseline="0" dirty="0" smtClean="0">
              <a:solidFill>
                <a:schemeClr val="tx1"/>
              </a:solidFill>
              <a:latin typeface="+mn-lt"/>
              <a:ea typeface="+mn-ea"/>
              <a:cs typeface="+mn-cs"/>
            </a:endParaRPr>
          </a:p>
          <a:p>
            <a:r>
              <a:rPr lang="zh-TW" altLang="en-US" dirty="0" smtClean="0"/>
              <a:t>* 檢查輸出入設備是否已完成服務</a:t>
            </a:r>
          </a:p>
          <a:p>
            <a:r>
              <a:rPr lang="zh-TW" altLang="en-US" dirty="0" smtClean="0"/>
              <a:t>* 對每個輸出入設備設置一個佇列</a:t>
            </a:r>
          </a:p>
          <a:p>
            <a:r>
              <a:rPr lang="zh-TW" altLang="en-US" dirty="0" smtClean="0"/>
              <a:t>* 對於輸出入設備設置不同的存取策略</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56</a:t>
            </a:fld>
            <a:endParaRPr lang="zh-TW" altLang="en-US"/>
          </a:p>
        </p:txBody>
      </p:sp>
    </p:spTree>
    <p:extLst>
      <p:ext uri="{BB962C8B-B14F-4D97-AF65-F5344CB8AC3E}">
        <p14:creationId xmlns:p14="http://schemas.microsoft.com/office/powerpoint/2010/main" val="280976154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smtClean="0">
                <a:solidFill>
                  <a:schemeClr val="tx1"/>
                </a:solidFill>
                <a:effectLst/>
                <a:latin typeface="+mn-lt"/>
                <a:ea typeface="+mn-ea"/>
                <a:cs typeface="+mn-cs"/>
              </a:rPr>
              <a:t>控制文件的存取：讀取、寫入、修改、刪除、執行。</a:t>
            </a:r>
          </a:p>
          <a:p>
            <a:endParaRPr lang="zh-TW" altLang="en-US"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監督文件生成、刪除和修改。</a:t>
            </a:r>
          </a:p>
          <a:p>
            <a:endParaRPr lang="zh-TW" altLang="en-US"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控製文件命名。</a:t>
            </a:r>
          </a:p>
          <a:p>
            <a:endParaRPr lang="zh-TW" altLang="en-US"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監督文件的存儲。</a:t>
            </a:r>
          </a:p>
          <a:p>
            <a:r>
              <a:rPr lang="zh-TW" altLang="en-US" sz="1200" b="0" i="0" kern="1200" dirty="0" smtClean="0">
                <a:solidFill>
                  <a:schemeClr val="tx1"/>
                </a:solidFill>
                <a:effectLst/>
                <a:latin typeface="+mn-lt"/>
                <a:ea typeface="+mn-ea"/>
                <a:cs typeface="+mn-cs"/>
              </a:rPr>
              <a:t>如何存儲，存在於何處。</a:t>
            </a:r>
          </a:p>
          <a:p>
            <a:endParaRPr lang="zh-TW" altLang="en-US"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負責歸檔和備份。</a:t>
            </a:r>
            <a:endParaRPr lang="en-US" altLang="zh-TW" sz="1200" b="0" i="0" kern="1200" dirty="0" smtClean="0">
              <a:solidFill>
                <a:schemeClr val="tx1"/>
              </a:solidFill>
              <a:effectLst/>
              <a:latin typeface="+mn-lt"/>
              <a:ea typeface="+mn-ea"/>
              <a:cs typeface="+mn-cs"/>
            </a:endParaRPr>
          </a:p>
          <a:p>
            <a:endParaRPr lang="en-US" altLang="zh-TW"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歸檔是資料儲存位置的移轉</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57</a:t>
            </a:fld>
            <a:endParaRPr lang="zh-TW" altLang="en-US"/>
          </a:p>
        </p:txBody>
      </p:sp>
    </p:spTree>
    <p:extLst>
      <p:ext uri="{BB962C8B-B14F-4D97-AF65-F5344CB8AC3E}">
        <p14:creationId xmlns:p14="http://schemas.microsoft.com/office/powerpoint/2010/main" val="181048312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b="0" u="none" dirty="0" smtClean="0"/>
              <a:t>可移植作業系統：原因是它主要是用 </a:t>
            </a:r>
            <a:r>
              <a:rPr lang="en-US" altLang="zh-TW" b="0" u="none" dirty="0" smtClean="0"/>
              <a:t>C</a:t>
            </a:r>
            <a:r>
              <a:rPr lang="zh-TW" altLang="en-US" b="0" u="none" baseline="0" dirty="0" smtClean="0"/>
              <a:t> </a:t>
            </a:r>
            <a:r>
              <a:rPr lang="zh-TW" altLang="en-US" b="0" u="none" dirty="0" smtClean="0"/>
              <a:t>語言撰寫的。</a:t>
            </a:r>
            <a:endParaRPr lang="en-US" altLang="zh-TW" b="0" u="none" dirty="0" smtClean="0"/>
          </a:p>
          <a:p>
            <a:r>
              <a:rPr lang="zh-TW" altLang="en-US" sz="1200" b="0" i="0" u="none" kern="1200" dirty="0" smtClean="0">
                <a:solidFill>
                  <a:schemeClr val="tx1"/>
                </a:solidFill>
                <a:effectLst/>
                <a:latin typeface="+mn-lt"/>
                <a:ea typeface="+mn-ea"/>
                <a:cs typeface="+mn-cs"/>
              </a:rPr>
              <a:t>將某個可執行的程式，由它原先的環境中，遷移到另一個環境，讓它可以重新運作。</a:t>
            </a:r>
            <a:endParaRPr lang="en-US" altLang="zh-TW" sz="1200" b="0" i="0" u="none" kern="1200" dirty="0" smtClean="0">
              <a:solidFill>
                <a:schemeClr val="tx1"/>
              </a:solidFill>
              <a:effectLst/>
              <a:latin typeface="+mn-lt"/>
              <a:ea typeface="+mn-ea"/>
              <a:cs typeface="+mn-cs"/>
            </a:endParaRPr>
          </a:p>
          <a:p>
            <a:r>
              <a:rPr lang="zh-TW" altLang="en-US" sz="1200" b="0" i="0" u="none" kern="1200" dirty="0" smtClean="0">
                <a:solidFill>
                  <a:schemeClr val="tx1"/>
                </a:solidFill>
                <a:effectLst/>
                <a:latin typeface="+mn-lt"/>
                <a:ea typeface="+mn-ea"/>
                <a:cs typeface="+mn-cs"/>
              </a:rPr>
              <a:t>改變的環境可能是硬體或軟體，包括處理器架構、作業系統、軟體庫等。</a:t>
            </a:r>
            <a:endParaRPr lang="en-US" altLang="zh-TW" sz="1200" b="0" i="0" u="none" kern="1200" dirty="0" smtClean="0">
              <a:solidFill>
                <a:schemeClr val="tx1"/>
              </a:solidFill>
              <a:effectLst/>
              <a:latin typeface="+mn-lt"/>
              <a:ea typeface="+mn-ea"/>
              <a:cs typeface="+mn-cs"/>
            </a:endParaRPr>
          </a:p>
          <a:p>
            <a:endParaRPr lang="en-US" altLang="zh-TW" dirty="0" smtClean="0"/>
          </a:p>
          <a:p>
            <a:r>
              <a:rPr lang="zh-TW" altLang="en-US" dirty="0" smtClean="0"/>
              <a:t>一個多使用者、多重行程、可攜式作業系統，被設計來協助程式設計、文字處理、通訊與其他預期作業系統能完成的任務。</a:t>
            </a:r>
            <a:endParaRPr lang="en-US" altLang="zh-TW" dirty="0" smtClean="0"/>
          </a:p>
          <a:p>
            <a:endParaRPr lang="en-US" altLang="zh-TW" dirty="0" smtClean="0"/>
          </a:p>
          <a:p>
            <a:r>
              <a:rPr lang="zh-TW" altLang="en-US" sz="1200" b="0" i="0" kern="1200" dirty="0" smtClean="0">
                <a:solidFill>
                  <a:schemeClr val="tx1"/>
                </a:solidFill>
                <a:effectLst/>
                <a:latin typeface="+mn-lt"/>
                <a:ea typeface="+mn-ea"/>
                <a:cs typeface="+mn-cs"/>
              </a:rPr>
              <a:t>單人單工：同一時間只允許一個人使用，而且只能執行一個應用程式。 </a:t>
            </a:r>
            <a:endParaRPr lang="en-US" altLang="zh-TW"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單人多工：同一時間只允許一個人使用，但可執行一個或一個以上的程式。 </a:t>
            </a:r>
            <a:endParaRPr lang="en-US" altLang="zh-TW" sz="1200" b="0" i="0" kern="1200" dirty="0" smtClean="0">
              <a:solidFill>
                <a:schemeClr val="tx1"/>
              </a:solidFill>
              <a:effectLst/>
              <a:latin typeface="+mn-lt"/>
              <a:ea typeface="+mn-ea"/>
              <a:cs typeface="+mn-cs"/>
            </a:endParaRPr>
          </a:p>
          <a:p>
            <a:r>
              <a:rPr lang="zh-TW" altLang="en-US" sz="1200" b="1" i="0" kern="1200" dirty="0" smtClean="0">
                <a:solidFill>
                  <a:schemeClr val="tx1"/>
                </a:solidFill>
                <a:effectLst/>
                <a:latin typeface="+mn-lt"/>
                <a:ea typeface="+mn-ea"/>
                <a:cs typeface="+mn-cs"/>
              </a:rPr>
              <a:t>多人多工（又可稱為網路作業系統）：同一時間允許多個使用者使用，且能同時執行一個或一個以上的程式。 也就是同時有許多程序（</a:t>
            </a:r>
            <a:r>
              <a:rPr lang="en-US" altLang="zh-TW" sz="1200" b="1" i="0" kern="1200" dirty="0" smtClean="0">
                <a:solidFill>
                  <a:schemeClr val="tx1"/>
                </a:solidFill>
                <a:effectLst/>
                <a:latin typeface="+mn-lt"/>
                <a:ea typeface="+mn-ea"/>
                <a:cs typeface="+mn-cs"/>
              </a:rPr>
              <a:t>process</a:t>
            </a:r>
            <a:r>
              <a:rPr lang="zh-TW" altLang="en-US" sz="1200" b="1" i="0" kern="1200" dirty="0" smtClean="0">
                <a:solidFill>
                  <a:schemeClr val="tx1"/>
                </a:solidFill>
                <a:effectLst/>
                <a:latin typeface="+mn-lt"/>
                <a:ea typeface="+mn-ea"/>
                <a:cs typeface="+mn-cs"/>
              </a:rPr>
              <a:t>）在記憶體等待執行。</a:t>
            </a:r>
            <a:endParaRPr lang="zh-TW" altLang="en-US" b="1"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59</a:t>
            </a:fld>
            <a:endParaRPr lang="zh-TW" altLang="en-US"/>
          </a:p>
        </p:txBody>
      </p:sp>
    </p:spTree>
    <p:extLst>
      <p:ext uri="{BB962C8B-B14F-4D97-AF65-F5344CB8AC3E}">
        <p14:creationId xmlns:p14="http://schemas.microsoft.com/office/powerpoint/2010/main" val="225877635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cap="all" dirty="0" smtClean="0">
                <a:solidFill>
                  <a:schemeClr val="tx1"/>
                </a:solidFill>
                <a:effectLst/>
                <a:latin typeface="+mn-lt"/>
                <a:ea typeface="+mn-ea"/>
                <a:cs typeface="+mn-cs"/>
              </a:rPr>
              <a:t>UNIX </a:t>
            </a:r>
            <a:r>
              <a:rPr lang="zh-TW" altLang="en-US" sz="1200" b="0" i="0" kern="1200" cap="all" dirty="0" smtClean="0">
                <a:solidFill>
                  <a:schemeClr val="tx1"/>
                </a:solidFill>
                <a:effectLst/>
                <a:latin typeface="+mn-lt"/>
                <a:ea typeface="+mn-ea"/>
                <a:cs typeface="+mn-cs"/>
              </a:rPr>
              <a:t>含有四個主要單元：核心、介面程式、一組公用程式與應用程式。</a:t>
            </a:r>
            <a:endParaRPr lang="en-US" altLang="zh-TW" sz="1200" b="0" i="0" kern="1200" cap="all" dirty="0" smtClean="0">
              <a:solidFill>
                <a:schemeClr val="tx1"/>
              </a:solidFill>
              <a:effectLst/>
              <a:latin typeface="+mn-lt"/>
              <a:ea typeface="+mn-ea"/>
              <a:cs typeface="+mn-cs"/>
            </a:endParaRPr>
          </a:p>
          <a:p>
            <a:endParaRPr lang="en-US" altLang="zh-TW" sz="1200" b="0" i="0" kern="1200" cap="all" dirty="0" smtClean="0">
              <a:solidFill>
                <a:schemeClr val="tx1"/>
              </a:solidFill>
              <a:effectLst/>
              <a:latin typeface="+mn-lt"/>
              <a:ea typeface="+mn-ea"/>
              <a:cs typeface="+mn-cs"/>
            </a:endParaRPr>
          </a:p>
          <a:p>
            <a:pPr rtl="0" fontAlgn="base"/>
            <a:r>
              <a:rPr lang="zh-TW" altLang="en-US" sz="1200" b="1" i="0" kern="1200" cap="all" dirty="0" smtClean="0">
                <a:solidFill>
                  <a:schemeClr val="tx1"/>
                </a:solidFill>
                <a:effectLst/>
                <a:latin typeface="+mn-lt"/>
                <a:ea typeface="+mn-ea"/>
                <a:cs typeface="+mn-cs"/>
              </a:rPr>
              <a:t>核心</a:t>
            </a:r>
            <a:r>
              <a:rPr lang="zh-TW" altLang="en-US" sz="1200" b="0" i="0" kern="1200" cap="all" dirty="0" smtClean="0">
                <a:solidFill>
                  <a:schemeClr val="tx1"/>
                </a:solidFill>
                <a:effectLst/>
                <a:latin typeface="+mn-lt"/>
                <a:ea typeface="+mn-ea"/>
                <a:cs typeface="+mn-cs"/>
              </a:rPr>
              <a:t>（</a:t>
            </a:r>
            <a:r>
              <a:rPr lang="en-US" altLang="zh-TW" sz="1200" b="0" i="0" kern="1200" cap="all" dirty="0" smtClean="0">
                <a:solidFill>
                  <a:schemeClr val="tx1"/>
                </a:solidFill>
                <a:effectLst/>
                <a:latin typeface="+mn-lt"/>
                <a:ea typeface="+mn-ea"/>
                <a:cs typeface="+mn-cs"/>
              </a:rPr>
              <a:t>KERNEL</a:t>
            </a:r>
            <a:r>
              <a:rPr lang="zh-TW" altLang="en-US" sz="1200" b="0" i="0" kern="1200" cap="all" dirty="0" smtClean="0">
                <a:solidFill>
                  <a:schemeClr val="tx1"/>
                </a:solidFill>
                <a:effectLst/>
                <a:latin typeface="+mn-lt"/>
                <a:ea typeface="+mn-ea"/>
                <a:cs typeface="+mn-cs"/>
              </a:rPr>
              <a:t>）：</a:t>
            </a:r>
            <a:r>
              <a:rPr lang="en-US" altLang="zh-TW" sz="1200" b="0" i="0" kern="1200" cap="all" dirty="0" smtClean="0">
                <a:solidFill>
                  <a:schemeClr val="tx1"/>
                </a:solidFill>
                <a:effectLst/>
                <a:latin typeface="+mn-lt"/>
                <a:ea typeface="+mn-ea"/>
                <a:cs typeface="+mn-cs"/>
              </a:rPr>
              <a:t>UNIX </a:t>
            </a:r>
            <a:r>
              <a:rPr lang="zh-TW" altLang="en-US" sz="1200" b="0" i="0" kern="1200" cap="all" dirty="0" smtClean="0">
                <a:solidFill>
                  <a:schemeClr val="tx1"/>
                </a:solidFill>
                <a:effectLst/>
                <a:latin typeface="+mn-lt"/>
                <a:ea typeface="+mn-ea"/>
                <a:cs typeface="+mn-cs"/>
              </a:rPr>
              <a:t>系統的心臟，包含了</a:t>
            </a:r>
            <a:r>
              <a:rPr lang="zh-TW" altLang="en-US" sz="1200" b="1" i="0" kern="1200" cap="all" dirty="0" smtClean="0">
                <a:solidFill>
                  <a:schemeClr val="tx1"/>
                </a:solidFill>
                <a:effectLst/>
                <a:latin typeface="+mn-lt"/>
                <a:ea typeface="+mn-ea"/>
                <a:cs typeface="+mn-cs"/>
              </a:rPr>
              <a:t>作業系統</a:t>
            </a:r>
            <a:r>
              <a:rPr lang="zh-TW" altLang="en-US" sz="1200" b="0" i="0" kern="1200" cap="all" dirty="0" smtClean="0">
                <a:solidFill>
                  <a:schemeClr val="tx1"/>
                </a:solidFill>
                <a:effectLst/>
                <a:latin typeface="+mn-lt"/>
                <a:ea typeface="+mn-ea"/>
                <a:cs typeface="+mn-cs"/>
              </a:rPr>
              <a:t>最基本部分：</a:t>
            </a:r>
            <a:r>
              <a:rPr lang="zh-TW" altLang="en-US" sz="1200" b="1" i="0" kern="1200" cap="all" dirty="0" smtClean="0">
                <a:solidFill>
                  <a:schemeClr val="tx1"/>
                </a:solidFill>
                <a:effectLst/>
                <a:latin typeface="+mn-lt"/>
                <a:ea typeface="+mn-ea"/>
                <a:cs typeface="+mn-cs"/>
              </a:rPr>
              <a:t>記憶體管理</a:t>
            </a:r>
            <a:r>
              <a:rPr lang="zh-TW" altLang="en-US" sz="1200" b="0" i="0" kern="1200" cap="all" dirty="0" smtClean="0">
                <a:solidFill>
                  <a:schemeClr val="tx1"/>
                </a:solidFill>
                <a:effectLst/>
                <a:latin typeface="+mn-lt"/>
                <a:ea typeface="+mn-ea"/>
                <a:cs typeface="+mn-cs"/>
              </a:rPr>
              <a:t>、</a:t>
            </a:r>
            <a:r>
              <a:rPr lang="zh-TW" altLang="en-US" sz="1200" b="1" i="0" kern="1200" cap="all" dirty="0" smtClean="0">
                <a:solidFill>
                  <a:schemeClr val="tx1"/>
                </a:solidFill>
                <a:effectLst/>
                <a:latin typeface="+mn-lt"/>
                <a:ea typeface="+mn-ea"/>
                <a:cs typeface="+mn-cs"/>
              </a:rPr>
              <a:t>行程管理</a:t>
            </a:r>
            <a:r>
              <a:rPr lang="zh-TW" altLang="en-US" sz="1200" b="0" i="0" kern="1200" cap="all" dirty="0" smtClean="0">
                <a:solidFill>
                  <a:schemeClr val="tx1"/>
                </a:solidFill>
                <a:effectLst/>
                <a:latin typeface="+mn-lt"/>
                <a:ea typeface="+mn-ea"/>
                <a:cs typeface="+mn-cs"/>
              </a:rPr>
              <a:t>、</a:t>
            </a:r>
            <a:r>
              <a:rPr lang="zh-TW" altLang="en-US" sz="1200" b="1" i="0" kern="1200" cap="all" dirty="0" smtClean="0">
                <a:solidFill>
                  <a:schemeClr val="tx1"/>
                </a:solidFill>
                <a:effectLst/>
                <a:latin typeface="+mn-lt"/>
                <a:ea typeface="+mn-ea"/>
                <a:cs typeface="+mn-cs"/>
              </a:rPr>
              <a:t>設備管理</a:t>
            </a:r>
            <a:r>
              <a:rPr lang="zh-TW" altLang="en-US" sz="1200" b="0" i="0" kern="1200" cap="all" dirty="0" smtClean="0">
                <a:solidFill>
                  <a:schemeClr val="tx1"/>
                </a:solidFill>
                <a:effectLst/>
                <a:latin typeface="+mn-lt"/>
                <a:ea typeface="+mn-ea"/>
                <a:cs typeface="+mn-cs"/>
              </a:rPr>
              <a:t>與</a:t>
            </a:r>
            <a:r>
              <a:rPr lang="zh-TW" altLang="en-US" sz="1200" b="1" i="0" kern="1200" cap="all" dirty="0" smtClean="0">
                <a:solidFill>
                  <a:schemeClr val="tx1"/>
                </a:solidFill>
                <a:effectLst/>
                <a:latin typeface="+mn-lt"/>
                <a:ea typeface="+mn-ea"/>
                <a:cs typeface="+mn-cs"/>
              </a:rPr>
              <a:t>檔案管理</a:t>
            </a:r>
            <a:r>
              <a:rPr lang="zh-TW" altLang="en-US" sz="1200" b="0" i="0" kern="1200" cap="all" dirty="0" smtClean="0">
                <a:solidFill>
                  <a:schemeClr val="tx1"/>
                </a:solidFill>
                <a:effectLst/>
                <a:latin typeface="+mn-lt"/>
                <a:ea typeface="+mn-ea"/>
                <a:cs typeface="+mn-cs"/>
              </a:rPr>
              <a:t>。</a:t>
            </a:r>
          </a:p>
          <a:p>
            <a:pPr rtl="0" fontAlgn="base"/>
            <a:endParaRPr lang="zh-TW" altLang="en-US" sz="1200" b="0" i="0" kern="1200" cap="all" dirty="0" smtClean="0">
              <a:solidFill>
                <a:schemeClr val="tx1"/>
              </a:solidFill>
              <a:effectLst/>
              <a:latin typeface="+mn-lt"/>
              <a:ea typeface="+mn-ea"/>
              <a:cs typeface="+mn-cs"/>
            </a:endParaRPr>
          </a:p>
          <a:p>
            <a:pPr rtl="0" fontAlgn="base"/>
            <a:r>
              <a:rPr lang="zh-TW" altLang="en-US" sz="1200" b="1" i="0" kern="1200" cap="all" dirty="0" smtClean="0">
                <a:solidFill>
                  <a:schemeClr val="tx1"/>
                </a:solidFill>
                <a:effectLst/>
                <a:latin typeface="+mn-lt"/>
                <a:ea typeface="+mn-ea"/>
                <a:cs typeface="+mn-cs"/>
              </a:rPr>
              <a:t>介面程式 </a:t>
            </a:r>
            <a:r>
              <a:rPr lang="zh-TW" altLang="en-US" sz="1200" b="0" i="0" kern="1200" cap="all" dirty="0" smtClean="0">
                <a:solidFill>
                  <a:schemeClr val="tx1"/>
                </a:solidFill>
                <a:effectLst/>
                <a:latin typeface="+mn-lt"/>
                <a:ea typeface="+mn-ea"/>
                <a:cs typeface="+mn-cs"/>
              </a:rPr>
              <a:t>：</a:t>
            </a:r>
            <a:r>
              <a:rPr lang="en-US" altLang="zh-TW" sz="1200" b="0" i="0" kern="1200" cap="all" dirty="0" smtClean="0">
                <a:solidFill>
                  <a:schemeClr val="tx1"/>
                </a:solidFill>
                <a:effectLst/>
                <a:latin typeface="+mn-lt"/>
                <a:ea typeface="+mn-ea"/>
                <a:cs typeface="+mn-cs"/>
              </a:rPr>
              <a:t>UNIX </a:t>
            </a:r>
            <a:r>
              <a:rPr lang="zh-TW" altLang="en-US" sz="1200" b="0" i="0" kern="1200" cap="all" dirty="0" smtClean="0">
                <a:solidFill>
                  <a:schemeClr val="tx1"/>
                </a:solidFill>
                <a:effectLst/>
                <a:latin typeface="+mn-lt"/>
                <a:ea typeface="+mn-ea"/>
                <a:cs typeface="+mn-cs"/>
              </a:rPr>
              <a:t>是一個多使用者、</a:t>
            </a:r>
            <a:r>
              <a:rPr lang="zh-TW" altLang="en-US" sz="1200" b="0" i="0" kern="1200" cap="all" dirty="0" smtClean="0">
                <a:solidFill>
                  <a:schemeClr val="tx1"/>
                </a:solidFill>
                <a:effectLst/>
                <a:latin typeface="+mn-lt"/>
                <a:ea typeface="+mn-ea"/>
                <a:cs typeface="+mn-cs"/>
              </a:rPr>
              <a:t>多重</a:t>
            </a:r>
            <a:r>
              <a:rPr lang="en-US" altLang="zh-TW" sz="1200" b="0" i="0" kern="1200" cap="all" dirty="0" smtClean="0">
                <a:solidFill>
                  <a:schemeClr val="tx1"/>
                </a:solidFill>
                <a:effectLst/>
                <a:latin typeface="+mn-lt"/>
                <a:ea typeface="+mn-ea"/>
                <a:cs typeface="+mn-cs"/>
              </a:rPr>
              <a:t>(</a:t>
            </a:r>
            <a:r>
              <a:rPr lang="zh-TW" altLang="en-US" sz="1200" b="1" i="0" kern="1200" cap="all" dirty="0" smtClean="0">
                <a:solidFill>
                  <a:schemeClr val="tx1"/>
                </a:solidFill>
                <a:effectLst/>
                <a:latin typeface="+mn-lt"/>
                <a:ea typeface="+mn-ea"/>
                <a:cs typeface="+mn-cs"/>
              </a:rPr>
              <a:t>多人多工</a:t>
            </a:r>
            <a:r>
              <a:rPr lang="en-US" altLang="zh-TW" sz="1200" b="0" i="0" kern="1200" cap="all" dirty="0" smtClean="0">
                <a:solidFill>
                  <a:schemeClr val="tx1"/>
                </a:solidFill>
                <a:effectLst/>
                <a:latin typeface="+mn-lt"/>
                <a:ea typeface="+mn-ea"/>
                <a:cs typeface="+mn-cs"/>
              </a:rPr>
              <a:t>)</a:t>
            </a:r>
            <a:r>
              <a:rPr lang="zh-TW" altLang="en-US" sz="1200" b="0" i="0" kern="1200" cap="all" dirty="0" smtClean="0">
                <a:solidFill>
                  <a:schemeClr val="tx1"/>
                </a:solidFill>
                <a:effectLst/>
                <a:latin typeface="+mn-lt"/>
                <a:ea typeface="+mn-ea"/>
                <a:cs typeface="+mn-cs"/>
              </a:rPr>
              <a:t>、</a:t>
            </a:r>
            <a:r>
              <a:rPr lang="zh-TW" altLang="en-US" sz="1200" b="1" i="0" kern="1200" cap="all" dirty="0" smtClean="0">
                <a:solidFill>
                  <a:schemeClr val="tx1"/>
                </a:solidFill>
                <a:effectLst/>
                <a:latin typeface="+mn-lt"/>
                <a:ea typeface="+mn-ea"/>
                <a:cs typeface="+mn-cs"/>
              </a:rPr>
              <a:t>可移植式</a:t>
            </a:r>
            <a:r>
              <a:rPr lang="zh-TW" altLang="en-US" sz="1200" b="0" i="0" kern="1200" cap="all" dirty="0" smtClean="0">
                <a:solidFill>
                  <a:schemeClr val="tx1"/>
                </a:solidFill>
                <a:effectLst/>
                <a:latin typeface="+mn-lt"/>
                <a:ea typeface="+mn-ea"/>
                <a:cs typeface="+mn-cs"/>
              </a:rPr>
              <a:t>的作業系統，被設計來協助</a:t>
            </a:r>
            <a:r>
              <a:rPr lang="zh-TW" altLang="en-US" sz="1200" b="1" i="0" kern="1200" cap="all" dirty="0" smtClean="0">
                <a:solidFill>
                  <a:schemeClr val="tx1"/>
                </a:solidFill>
                <a:effectLst/>
                <a:latin typeface="+mn-lt"/>
                <a:ea typeface="+mn-ea"/>
                <a:cs typeface="+mn-cs"/>
              </a:rPr>
              <a:t>程式設計</a:t>
            </a:r>
            <a:r>
              <a:rPr lang="zh-TW" altLang="en-US" sz="1200" b="0" i="0" kern="1200" cap="all" dirty="0" smtClean="0">
                <a:solidFill>
                  <a:schemeClr val="tx1"/>
                </a:solidFill>
                <a:effectLst/>
                <a:latin typeface="+mn-lt"/>
                <a:ea typeface="+mn-ea"/>
                <a:cs typeface="+mn-cs"/>
              </a:rPr>
              <a:t>、</a:t>
            </a:r>
            <a:r>
              <a:rPr lang="zh-TW" altLang="en-US" sz="1200" b="1" i="0" kern="1200" cap="all" dirty="0" smtClean="0">
                <a:solidFill>
                  <a:schemeClr val="tx1"/>
                </a:solidFill>
                <a:effectLst/>
                <a:latin typeface="+mn-lt"/>
                <a:ea typeface="+mn-ea"/>
                <a:cs typeface="+mn-cs"/>
              </a:rPr>
              <a:t>文字處理</a:t>
            </a:r>
            <a:r>
              <a:rPr lang="zh-TW" altLang="en-US" sz="1200" b="0" i="0" kern="1200" cap="all" dirty="0" smtClean="0">
                <a:solidFill>
                  <a:schemeClr val="tx1"/>
                </a:solidFill>
                <a:effectLst/>
                <a:latin typeface="+mn-lt"/>
                <a:ea typeface="+mn-ea"/>
                <a:cs typeface="+mn-cs"/>
              </a:rPr>
              <a:t>與</a:t>
            </a:r>
            <a:r>
              <a:rPr lang="zh-TW" altLang="en-US" sz="1200" b="1" i="0" kern="1200" cap="all" dirty="0" smtClean="0">
                <a:solidFill>
                  <a:schemeClr val="tx1"/>
                </a:solidFill>
                <a:effectLst/>
                <a:latin typeface="+mn-lt"/>
                <a:ea typeface="+mn-ea"/>
                <a:cs typeface="+mn-cs"/>
              </a:rPr>
              <a:t>電腦通訊</a:t>
            </a:r>
            <a:r>
              <a:rPr lang="zh-TW" altLang="en-US" sz="1200" b="0" i="0" kern="1200" cap="all" dirty="0" smtClean="0">
                <a:solidFill>
                  <a:schemeClr val="tx1"/>
                </a:solidFill>
                <a:effectLst/>
                <a:latin typeface="+mn-lt"/>
                <a:ea typeface="+mn-ea"/>
                <a:cs typeface="+mn-cs"/>
              </a:rPr>
              <a:t>。</a:t>
            </a:r>
          </a:p>
          <a:p>
            <a:pPr rtl="0" fontAlgn="base"/>
            <a:endParaRPr lang="zh-TW" altLang="en-US" sz="1200" b="0" i="0" kern="1200" cap="all" dirty="0" smtClean="0">
              <a:solidFill>
                <a:schemeClr val="tx1"/>
              </a:solidFill>
              <a:effectLst/>
              <a:latin typeface="+mn-lt"/>
              <a:ea typeface="+mn-ea"/>
              <a:cs typeface="+mn-cs"/>
            </a:endParaRPr>
          </a:p>
          <a:p>
            <a:pPr rtl="0" fontAlgn="base"/>
            <a:r>
              <a:rPr lang="zh-TW" altLang="en-US" sz="1200" b="1" i="0" kern="1200" cap="all" dirty="0" smtClean="0">
                <a:solidFill>
                  <a:schemeClr val="tx1"/>
                </a:solidFill>
                <a:effectLst/>
                <a:latin typeface="+mn-lt"/>
                <a:ea typeface="+mn-ea"/>
                <a:cs typeface="+mn-cs"/>
              </a:rPr>
              <a:t>公用程式</a:t>
            </a:r>
            <a:r>
              <a:rPr lang="zh-TW" altLang="en-US" sz="1200" b="0" i="0" kern="1200" cap="all" dirty="0" smtClean="0">
                <a:solidFill>
                  <a:schemeClr val="tx1"/>
                </a:solidFill>
                <a:effectLst/>
                <a:latin typeface="+mn-lt"/>
                <a:ea typeface="+mn-ea"/>
                <a:cs typeface="+mn-cs"/>
              </a:rPr>
              <a:t>（</a:t>
            </a:r>
            <a:r>
              <a:rPr lang="en-US" altLang="zh-TW" sz="1200" b="0" i="0" kern="1200" cap="all" dirty="0" smtClean="0">
                <a:solidFill>
                  <a:schemeClr val="tx1"/>
                </a:solidFill>
                <a:effectLst/>
                <a:latin typeface="+mn-lt"/>
                <a:ea typeface="+mn-ea"/>
                <a:cs typeface="+mn-cs"/>
              </a:rPr>
              <a:t>UTILITY</a:t>
            </a:r>
            <a:r>
              <a:rPr lang="zh-TW" altLang="en-US" sz="1200" b="0" i="0" kern="1200" cap="all" dirty="0" smtClean="0">
                <a:solidFill>
                  <a:schemeClr val="tx1"/>
                </a:solidFill>
                <a:effectLst/>
                <a:latin typeface="+mn-lt"/>
                <a:ea typeface="+mn-ea"/>
                <a:cs typeface="+mn-cs"/>
              </a:rPr>
              <a:t>）：標準的</a:t>
            </a:r>
            <a:r>
              <a:rPr lang="en-US" altLang="zh-TW" sz="1200" b="0" i="0" kern="1200" cap="all" dirty="0" smtClean="0">
                <a:solidFill>
                  <a:schemeClr val="tx1"/>
                </a:solidFill>
                <a:effectLst/>
                <a:latin typeface="+mn-lt"/>
                <a:ea typeface="+mn-ea"/>
                <a:cs typeface="+mn-cs"/>
              </a:rPr>
              <a:t>UNIX </a:t>
            </a:r>
            <a:r>
              <a:rPr lang="zh-TW" altLang="en-US" sz="1200" b="0" i="0" kern="1200" cap="all" dirty="0" smtClean="0">
                <a:solidFill>
                  <a:schemeClr val="tx1"/>
                </a:solidFill>
                <a:effectLst/>
                <a:latin typeface="+mn-lt"/>
                <a:ea typeface="+mn-ea"/>
                <a:cs typeface="+mn-cs"/>
              </a:rPr>
              <a:t>程式用以支援使用者行程，三個常見公用程式是</a:t>
            </a:r>
            <a:r>
              <a:rPr lang="zh-TW" altLang="en-US" sz="1200" b="1" i="0" kern="1200" cap="all" dirty="0" smtClean="0">
                <a:solidFill>
                  <a:schemeClr val="tx1"/>
                </a:solidFill>
                <a:effectLst/>
                <a:latin typeface="+mn-lt"/>
                <a:ea typeface="+mn-ea"/>
                <a:cs typeface="+mn-cs"/>
              </a:rPr>
              <a:t>文字編輯器</a:t>
            </a:r>
            <a:r>
              <a:rPr lang="zh-TW" altLang="en-US" sz="1200" b="0" i="0" kern="1200" cap="all" dirty="0" smtClean="0">
                <a:solidFill>
                  <a:schemeClr val="tx1"/>
                </a:solidFill>
                <a:effectLst/>
                <a:latin typeface="+mn-lt"/>
                <a:ea typeface="+mn-ea"/>
                <a:cs typeface="+mn-cs"/>
              </a:rPr>
              <a:t>、</a:t>
            </a:r>
            <a:r>
              <a:rPr lang="zh-TW" altLang="en-US" sz="1200" b="1" i="0" kern="1200" cap="all" dirty="0" smtClean="0">
                <a:solidFill>
                  <a:schemeClr val="tx1"/>
                </a:solidFill>
                <a:effectLst/>
                <a:latin typeface="+mn-lt"/>
                <a:ea typeface="+mn-ea"/>
                <a:cs typeface="+mn-cs"/>
              </a:rPr>
              <a:t>搜尋程式</a:t>
            </a:r>
            <a:r>
              <a:rPr lang="zh-TW" altLang="en-US" sz="1200" b="0" i="0" kern="1200" cap="all" dirty="0" smtClean="0">
                <a:solidFill>
                  <a:schemeClr val="tx1"/>
                </a:solidFill>
                <a:effectLst/>
                <a:latin typeface="+mn-lt"/>
                <a:ea typeface="+mn-ea"/>
                <a:cs typeface="+mn-cs"/>
              </a:rPr>
              <a:t>與</a:t>
            </a:r>
            <a:r>
              <a:rPr lang="zh-TW" altLang="en-US" sz="1200" b="1" i="0" kern="1200" cap="all" dirty="0" smtClean="0">
                <a:solidFill>
                  <a:schemeClr val="tx1"/>
                </a:solidFill>
                <a:effectLst/>
                <a:latin typeface="+mn-lt"/>
                <a:ea typeface="+mn-ea"/>
                <a:cs typeface="+mn-cs"/>
              </a:rPr>
              <a:t>排序程式</a:t>
            </a:r>
            <a:r>
              <a:rPr lang="zh-TW" altLang="en-US" sz="1200" b="0" i="0" kern="1200" cap="all" dirty="0" smtClean="0">
                <a:solidFill>
                  <a:schemeClr val="tx1"/>
                </a:solidFill>
                <a:effectLst/>
                <a:latin typeface="+mn-lt"/>
                <a:ea typeface="+mn-ea"/>
                <a:cs typeface="+mn-cs"/>
              </a:rPr>
              <a:t>。</a:t>
            </a:r>
          </a:p>
          <a:p>
            <a:pPr rtl="0" fontAlgn="base"/>
            <a:endParaRPr lang="zh-TW" altLang="en-US" sz="1200" b="0" i="0" kern="1200" cap="all" dirty="0" smtClean="0">
              <a:solidFill>
                <a:schemeClr val="tx1"/>
              </a:solidFill>
              <a:effectLst/>
              <a:latin typeface="+mn-lt"/>
              <a:ea typeface="+mn-ea"/>
              <a:cs typeface="+mn-cs"/>
            </a:endParaRPr>
          </a:p>
          <a:p>
            <a:pPr rtl="0" fontAlgn="base"/>
            <a:r>
              <a:rPr lang="zh-TW" altLang="en-US" sz="1200" b="1" i="0" kern="1200" cap="all" dirty="0" smtClean="0">
                <a:solidFill>
                  <a:schemeClr val="tx1"/>
                </a:solidFill>
                <a:effectLst/>
                <a:latin typeface="+mn-lt"/>
                <a:ea typeface="+mn-ea"/>
                <a:cs typeface="+mn-cs"/>
              </a:rPr>
              <a:t>應用程式</a:t>
            </a:r>
            <a:r>
              <a:rPr lang="zh-TW" altLang="en-US" sz="1200" b="0" i="0" kern="1200" cap="all" dirty="0" smtClean="0">
                <a:solidFill>
                  <a:schemeClr val="tx1"/>
                </a:solidFill>
                <a:effectLst/>
                <a:latin typeface="+mn-lt"/>
                <a:ea typeface="+mn-ea"/>
                <a:cs typeface="+mn-cs"/>
              </a:rPr>
              <a:t>：並非</a:t>
            </a:r>
            <a:r>
              <a:rPr lang="en-US" altLang="zh-TW" sz="1200" b="0" i="0" kern="1200" cap="all" dirty="0" smtClean="0">
                <a:solidFill>
                  <a:schemeClr val="tx1"/>
                </a:solidFill>
                <a:effectLst/>
                <a:latin typeface="+mn-lt"/>
                <a:ea typeface="+mn-ea"/>
                <a:cs typeface="+mn-cs"/>
              </a:rPr>
              <a:t>OS</a:t>
            </a:r>
            <a:r>
              <a:rPr lang="zh-TW" altLang="en-US" sz="1200" b="0" i="0" kern="1200" cap="all" dirty="0" smtClean="0">
                <a:solidFill>
                  <a:schemeClr val="tx1"/>
                </a:solidFill>
                <a:effectLst/>
                <a:latin typeface="+mn-lt"/>
                <a:ea typeface="+mn-ea"/>
                <a:cs typeface="+mn-cs"/>
              </a:rPr>
              <a:t>所必備的，而是由使用者自己撰寫的。</a:t>
            </a:r>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60</a:t>
            </a:fld>
            <a:endParaRPr lang="zh-TW" altLang="en-US"/>
          </a:p>
        </p:txBody>
      </p:sp>
    </p:spTree>
    <p:extLst>
      <p:ext uri="{BB962C8B-B14F-4D97-AF65-F5344CB8AC3E}">
        <p14:creationId xmlns:p14="http://schemas.microsoft.com/office/powerpoint/2010/main" val="24242879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1" i="0" kern="1200" cap="all" dirty="0" smtClean="0">
                <a:solidFill>
                  <a:schemeClr val="tx1"/>
                </a:solidFill>
                <a:effectLst/>
                <a:latin typeface="+mn-lt"/>
                <a:ea typeface="+mn-ea"/>
                <a:cs typeface="+mn-cs"/>
              </a:rPr>
              <a:t>組成單元</a:t>
            </a:r>
            <a:endParaRPr lang="en-US" altLang="zh-TW" sz="1200" b="1" i="0" kern="1200" cap="all" dirty="0" smtClean="0">
              <a:solidFill>
                <a:schemeClr val="tx1"/>
              </a:solidFill>
              <a:effectLst/>
              <a:latin typeface="+mn-lt"/>
              <a:ea typeface="+mn-ea"/>
              <a:cs typeface="+mn-cs"/>
            </a:endParaRPr>
          </a:p>
          <a:p>
            <a:r>
              <a:rPr lang="zh-TW" altLang="en-US" sz="1200" b="0" i="0" kern="1200" cap="all" dirty="0" smtClean="0">
                <a:solidFill>
                  <a:schemeClr val="tx1"/>
                </a:solidFill>
                <a:effectLst/>
                <a:latin typeface="+mn-lt"/>
                <a:ea typeface="+mn-ea"/>
                <a:cs typeface="+mn-cs"/>
              </a:rPr>
              <a:t>核心：</a:t>
            </a:r>
            <a:r>
              <a:rPr lang="en-US" altLang="zh-TW" sz="1200" b="0" i="0" kern="1200" cap="all" dirty="0" smtClean="0">
                <a:solidFill>
                  <a:schemeClr val="tx1"/>
                </a:solidFill>
                <a:effectLst/>
                <a:latin typeface="+mn-lt"/>
                <a:ea typeface="+mn-ea"/>
                <a:cs typeface="+mn-cs"/>
              </a:rPr>
              <a:t>Linux</a:t>
            </a:r>
            <a:r>
              <a:rPr lang="zh-TW" altLang="en-US" sz="1200" b="0" i="0" kern="1200" cap="all" dirty="0" smtClean="0">
                <a:solidFill>
                  <a:schemeClr val="tx1"/>
                </a:solidFill>
                <a:effectLst/>
                <a:latin typeface="+mn-lt"/>
                <a:ea typeface="+mn-ea"/>
                <a:cs typeface="+mn-cs"/>
              </a:rPr>
              <a:t>的心臟</a:t>
            </a:r>
            <a:endParaRPr lang="en-US" altLang="zh-TW" sz="1200" b="0" i="0" kern="1200" cap="all" dirty="0" smtClean="0">
              <a:solidFill>
                <a:schemeClr val="tx1"/>
              </a:solidFill>
              <a:effectLst/>
              <a:latin typeface="+mn-lt"/>
              <a:ea typeface="+mn-ea"/>
              <a:cs typeface="+mn-cs"/>
            </a:endParaRPr>
          </a:p>
          <a:p>
            <a:endParaRPr lang="en-US" altLang="zh-TW" sz="1200" b="1" i="0" kern="1200" cap="all" dirty="0" smtClean="0">
              <a:solidFill>
                <a:schemeClr val="tx1"/>
              </a:solidFill>
              <a:effectLst/>
              <a:latin typeface="+mn-lt"/>
              <a:ea typeface="+mn-ea"/>
              <a:cs typeface="+mn-cs"/>
            </a:endParaRPr>
          </a:p>
          <a:p>
            <a:r>
              <a:rPr lang="zh-TW" altLang="en-US" dirty="0" smtClean="0"/>
              <a:t>系統函式庫：擁有一組可供應用程式叫用的</a:t>
            </a:r>
            <a:r>
              <a:rPr lang="en-US" altLang="zh-TW" b="1" dirty="0" smtClean="0"/>
              <a:t>Functions</a:t>
            </a:r>
            <a:r>
              <a:rPr lang="zh-TW" altLang="en-US" dirty="0" smtClean="0"/>
              <a:t>，這包含了能</a:t>
            </a:r>
            <a:r>
              <a:rPr lang="zh-TW" altLang="en-US" b="1" dirty="0" smtClean="0"/>
              <a:t>與</a:t>
            </a:r>
            <a:r>
              <a:rPr lang="en-US" altLang="zh-TW" b="1" dirty="0" smtClean="0"/>
              <a:t>Kernel</a:t>
            </a:r>
            <a:r>
              <a:rPr lang="zh-TW" altLang="en-US" b="1" dirty="0" smtClean="0"/>
              <a:t>互動的介面程式</a:t>
            </a:r>
            <a:r>
              <a:rPr lang="zh-TW" altLang="en-US" dirty="0" smtClean="0"/>
              <a:t>。</a:t>
            </a:r>
            <a:endParaRPr lang="en-US" altLang="zh-TW" dirty="0" smtClean="0"/>
          </a:p>
          <a:p>
            <a:endParaRPr lang="en-US" altLang="zh-TW" dirty="0" smtClean="0"/>
          </a:p>
          <a:p>
            <a:r>
              <a:rPr lang="zh-TW" altLang="en-US" dirty="0" smtClean="0"/>
              <a:t>系統公用程式：使用系統函式庫所提供的服務來完成工作的特有程式。</a:t>
            </a:r>
            <a:endParaRPr lang="en-US" altLang="zh-TW" dirty="0" smtClean="0"/>
          </a:p>
          <a:p>
            <a:endParaRPr lang="en-US" altLang="zh-TW" dirty="0" smtClean="0"/>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61</a:t>
            </a:fld>
            <a:endParaRPr lang="zh-TW" altLang="en-US"/>
          </a:p>
        </p:txBody>
      </p:sp>
    </p:spTree>
    <p:extLst>
      <p:ext uri="{BB962C8B-B14F-4D97-AF65-F5344CB8AC3E}">
        <p14:creationId xmlns:p14="http://schemas.microsoft.com/office/powerpoint/2010/main" val="258720174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網路功能：</a:t>
            </a:r>
            <a:r>
              <a:rPr lang="en-US" altLang="zh-TW" dirty="0" smtClean="0"/>
              <a:t>LINUX </a:t>
            </a:r>
            <a:r>
              <a:rPr lang="zh-TW" altLang="en-US" dirty="0" smtClean="0"/>
              <a:t>支援第 </a:t>
            </a:r>
            <a:r>
              <a:rPr lang="en-US" altLang="zh-TW" dirty="0" smtClean="0"/>
              <a:t>6 </a:t>
            </a:r>
            <a:r>
              <a:rPr lang="zh-TW" altLang="en-US" dirty="0" smtClean="0"/>
              <a:t>章所討論的</a:t>
            </a:r>
            <a:r>
              <a:rPr lang="zh-TW" altLang="en-US" b="0" dirty="0" smtClean="0"/>
              <a:t>標準</a:t>
            </a:r>
            <a:r>
              <a:rPr lang="zh-TW" altLang="en-US" b="1" dirty="0" smtClean="0"/>
              <a:t>網際網路協定</a:t>
            </a:r>
            <a:r>
              <a:rPr lang="zh-TW" altLang="en-US" dirty="0" smtClean="0"/>
              <a:t>，提供三層服務：</a:t>
            </a:r>
            <a:r>
              <a:rPr lang="zh-TW" altLang="en-US" b="1" dirty="0" smtClean="0"/>
              <a:t>插座介面</a:t>
            </a:r>
            <a:r>
              <a:rPr lang="zh-TW" altLang="en-US" dirty="0" smtClean="0"/>
              <a:t>、</a:t>
            </a:r>
            <a:r>
              <a:rPr lang="zh-TW" altLang="en-US" b="1" dirty="0" smtClean="0"/>
              <a:t>協定驅動程式</a:t>
            </a:r>
            <a:r>
              <a:rPr lang="zh-TW" altLang="en-US" dirty="0" smtClean="0"/>
              <a:t>與</a:t>
            </a:r>
            <a:r>
              <a:rPr lang="zh-TW" altLang="en-US" b="1" dirty="0" smtClean="0"/>
              <a:t>網路設備驅動程式</a:t>
            </a:r>
            <a:r>
              <a:rPr lang="zh-TW" altLang="en-US" dirty="0" smtClean="0"/>
              <a:t>。</a:t>
            </a:r>
            <a:endParaRPr lang="en-US" altLang="zh-TW" dirty="0" smtClean="0"/>
          </a:p>
          <a:p>
            <a:endParaRPr lang="en-US" altLang="zh-TW" dirty="0" smtClean="0"/>
          </a:p>
          <a:p>
            <a:r>
              <a:rPr lang="zh-TW" altLang="en-US" dirty="0" smtClean="0"/>
              <a:t>安全性：</a:t>
            </a:r>
            <a:r>
              <a:rPr lang="en-US" altLang="zh-TW" dirty="0" smtClean="0"/>
              <a:t>LINUX </a:t>
            </a:r>
            <a:r>
              <a:rPr lang="zh-TW" altLang="en-US" dirty="0" smtClean="0"/>
              <a:t>安全性機制提供了如同傳統</a:t>
            </a:r>
            <a:r>
              <a:rPr lang="en-US" altLang="zh-TW" dirty="0" smtClean="0"/>
              <a:t>UNIX </a:t>
            </a:r>
            <a:r>
              <a:rPr lang="zh-TW" altLang="en-US" dirty="0" smtClean="0"/>
              <a:t>的安全性觀點，例如，</a:t>
            </a:r>
            <a:r>
              <a:rPr lang="zh-TW" altLang="en-US" b="1" dirty="0" smtClean="0"/>
              <a:t>認證</a:t>
            </a:r>
            <a:r>
              <a:rPr lang="zh-TW" altLang="en-US" dirty="0" smtClean="0"/>
              <a:t>與</a:t>
            </a:r>
            <a:r>
              <a:rPr lang="zh-TW" altLang="en-US" b="1" dirty="0" smtClean="0"/>
              <a:t>存取控制</a:t>
            </a:r>
            <a:r>
              <a:rPr lang="zh-TW" altLang="en-US" dirty="0" smtClean="0"/>
              <a:t>。</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62</a:t>
            </a:fld>
            <a:endParaRPr lang="zh-TW" altLang="en-US"/>
          </a:p>
        </p:txBody>
      </p:sp>
    </p:spTree>
    <p:extLst>
      <p:ext uri="{BB962C8B-B14F-4D97-AF65-F5344CB8AC3E}">
        <p14:creationId xmlns:p14="http://schemas.microsoft.com/office/powerpoint/2010/main" val="317427555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可擴展性、可攜帶性、可靠性、相容性與效能。</a:t>
            </a:r>
            <a:endParaRPr lang="en-US" altLang="zh-TW" dirty="0" smtClean="0"/>
          </a:p>
          <a:p>
            <a:endParaRPr lang="en-US" altLang="zh-TW" dirty="0" smtClean="0"/>
          </a:p>
          <a:p>
            <a:r>
              <a:rPr lang="zh-TW" altLang="en-US" dirty="0" smtClean="0"/>
              <a:t>可擴展性 ： </a:t>
            </a:r>
            <a:r>
              <a:rPr lang="en-US" altLang="zh-TW" dirty="0" smtClean="0"/>
              <a:t>WINDOWS</a:t>
            </a:r>
            <a:r>
              <a:rPr lang="zh-TW" altLang="en-US" dirty="0" smtClean="0"/>
              <a:t>有很多層，目的是</a:t>
            </a:r>
            <a:r>
              <a:rPr lang="zh-TW" altLang="en-US" b="1" dirty="0" smtClean="0"/>
              <a:t>當上層設計更改時不會影響下層</a:t>
            </a:r>
            <a:r>
              <a:rPr lang="zh-TW" altLang="en-US" dirty="0" smtClean="0"/>
              <a:t>。</a:t>
            </a:r>
            <a:endParaRPr lang="en-US" altLang="zh-TW" dirty="0" smtClean="0"/>
          </a:p>
          <a:p>
            <a:endParaRPr lang="en-US" altLang="zh-TW" dirty="0" smtClean="0"/>
          </a:p>
          <a:p>
            <a:r>
              <a:rPr lang="zh-TW" altLang="en-US" dirty="0" smtClean="0"/>
              <a:t>可移植性：如同</a:t>
            </a:r>
            <a:r>
              <a:rPr lang="en-US" altLang="zh-TW" dirty="0" smtClean="0"/>
              <a:t>UNIX </a:t>
            </a:r>
            <a:r>
              <a:rPr lang="zh-TW" altLang="en-US" dirty="0" smtClean="0"/>
              <a:t>一般，</a:t>
            </a:r>
            <a:r>
              <a:rPr lang="en-US" altLang="zh-TW" dirty="0" smtClean="0"/>
              <a:t>WINDOWS </a:t>
            </a:r>
            <a:r>
              <a:rPr lang="zh-TW" altLang="en-US" dirty="0" smtClean="0"/>
              <a:t>大部分是以</a:t>
            </a:r>
            <a:r>
              <a:rPr lang="en-US" altLang="zh-TW" dirty="0" smtClean="0"/>
              <a:t>C </a:t>
            </a:r>
            <a:r>
              <a:rPr lang="zh-TW" altLang="en-US" dirty="0" smtClean="0"/>
              <a:t>或</a:t>
            </a:r>
            <a:r>
              <a:rPr lang="en-US" altLang="zh-TW" dirty="0" smtClean="0"/>
              <a:t>C++ </a:t>
            </a:r>
            <a:r>
              <a:rPr lang="zh-TW" altLang="en-US" dirty="0" smtClean="0"/>
              <a:t>所撰寫而成，執行時其程式碼與電腦的機器語言無關</a:t>
            </a:r>
            <a:endParaRPr lang="en-US" altLang="zh-TW" dirty="0" smtClean="0"/>
          </a:p>
          <a:p>
            <a:endParaRPr lang="en-US" altLang="zh-TW" dirty="0" smtClean="0"/>
          </a:p>
          <a:p>
            <a:r>
              <a:rPr lang="zh-TW" altLang="en-US" dirty="0" smtClean="0"/>
              <a:t>可靠性： </a:t>
            </a:r>
            <a:r>
              <a:rPr lang="en-US" altLang="zh-TW" dirty="0" smtClean="0"/>
              <a:t>WINDOWS </a:t>
            </a:r>
            <a:r>
              <a:rPr lang="zh-TW" altLang="en-US" dirty="0" smtClean="0"/>
              <a:t>被設計成能</a:t>
            </a:r>
            <a:r>
              <a:rPr lang="zh-TW" altLang="en-US" b="1" dirty="0" smtClean="0"/>
              <a:t>處理錯誤情況</a:t>
            </a:r>
            <a:r>
              <a:rPr lang="zh-TW" altLang="en-US" dirty="0" smtClean="0"/>
              <a:t>，包含避免</a:t>
            </a:r>
            <a:r>
              <a:rPr lang="zh-TW" altLang="en-US" b="1" dirty="0" smtClean="0"/>
              <a:t>惡意軟體的侵害</a:t>
            </a:r>
            <a:r>
              <a:rPr lang="zh-TW" altLang="en-US" dirty="0" smtClean="0"/>
              <a:t>。</a:t>
            </a:r>
            <a:endParaRPr lang="en-US" altLang="zh-TW" dirty="0" smtClean="0"/>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63</a:t>
            </a:fld>
            <a:endParaRPr lang="zh-TW" altLang="en-US"/>
          </a:p>
        </p:txBody>
      </p:sp>
    </p:spTree>
    <p:extLst>
      <p:ext uri="{BB962C8B-B14F-4D97-AF65-F5344CB8AC3E}">
        <p14:creationId xmlns:p14="http://schemas.microsoft.com/office/powerpoint/2010/main" val="56459071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相容性：為其他作業系統所寫的程式與</a:t>
            </a:r>
            <a:r>
              <a:rPr lang="en-US" altLang="zh-TW" dirty="0" smtClean="0"/>
              <a:t>WINDOWS </a:t>
            </a:r>
            <a:r>
              <a:rPr lang="zh-TW" altLang="en-US" dirty="0" smtClean="0"/>
              <a:t>早期版本的程式都可以在</a:t>
            </a:r>
            <a:r>
              <a:rPr lang="en-US" altLang="zh-TW" dirty="0" smtClean="0"/>
              <a:t>WINDOWS </a:t>
            </a:r>
            <a:r>
              <a:rPr lang="zh-TW" altLang="en-US" dirty="0" smtClean="0"/>
              <a:t>執行。</a:t>
            </a:r>
          </a:p>
          <a:p>
            <a:endParaRPr lang="en-US" altLang="zh-TW" dirty="0" smtClean="0"/>
          </a:p>
          <a:p>
            <a:r>
              <a:rPr lang="zh-TW" altLang="en-US" dirty="0" smtClean="0"/>
              <a:t>效能：若應用程式於作業系統前景執行，</a:t>
            </a:r>
            <a:r>
              <a:rPr lang="en-US" altLang="zh-TW" dirty="0" smtClean="0"/>
              <a:t>WINDOWS </a:t>
            </a:r>
            <a:r>
              <a:rPr lang="zh-TW" altLang="en-US" dirty="0" smtClean="0"/>
              <a:t>可提供快速的回應時間。</a:t>
            </a:r>
            <a:endParaRPr lang="en-US" altLang="zh-TW" dirty="0" smtClean="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64</a:t>
            </a:fld>
            <a:endParaRPr lang="zh-TW" altLang="en-US"/>
          </a:p>
        </p:txBody>
      </p:sp>
    </p:spTree>
    <p:extLst>
      <p:ext uri="{BB962C8B-B14F-4D97-AF65-F5344CB8AC3E}">
        <p14:creationId xmlns:p14="http://schemas.microsoft.com/office/powerpoint/2010/main" val="191282956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0" i="0" kern="1200" dirty="0" smtClean="0">
                <a:solidFill>
                  <a:schemeClr val="tx1"/>
                </a:solidFill>
                <a:effectLst/>
                <a:latin typeface="+mn-lt"/>
                <a:ea typeface="+mn-ea"/>
                <a:cs typeface="+mn-cs"/>
              </a:rPr>
              <a:t>硬體抽象層：</a:t>
            </a:r>
            <a:endParaRPr lang="en-US" altLang="zh-TW"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程式可以直接存取</a:t>
            </a:r>
            <a:r>
              <a:rPr lang="zh-TW" altLang="en-US" sz="1200" b="1" i="0" kern="1200" dirty="0" smtClean="0">
                <a:solidFill>
                  <a:schemeClr val="tx1"/>
                </a:solidFill>
                <a:effectLst/>
                <a:latin typeface="+mn-lt"/>
                <a:ea typeface="+mn-ea"/>
                <a:cs typeface="+mn-cs"/>
              </a:rPr>
              <a:t>硬體</a:t>
            </a:r>
            <a:r>
              <a:rPr lang="zh-TW" altLang="en-US" sz="1200" b="0" i="0" kern="1200" dirty="0" smtClean="0">
                <a:solidFill>
                  <a:schemeClr val="tx1"/>
                </a:solidFill>
                <a:effectLst/>
                <a:latin typeface="+mn-lt"/>
                <a:ea typeface="+mn-ea"/>
                <a:cs typeface="+mn-cs"/>
              </a:rPr>
              <a:t>的資源</a:t>
            </a:r>
            <a:endParaRPr lang="en-US" altLang="zh-TW" sz="1200" b="0" i="0" kern="1200" dirty="0" smtClean="0">
              <a:solidFill>
                <a:schemeClr val="tx1"/>
              </a:solidFill>
              <a:effectLst/>
              <a:latin typeface="+mn-lt"/>
              <a:ea typeface="+mn-ea"/>
              <a:cs typeface="+mn-cs"/>
            </a:endParaRPr>
          </a:p>
          <a:p>
            <a:endParaRPr lang="en-US" altLang="zh-TW" sz="1200" b="0" i="0" kern="1200" dirty="0" smtClean="0">
              <a:solidFill>
                <a:schemeClr val="tx1"/>
              </a:solidFill>
              <a:effectLst/>
              <a:latin typeface="+mn-lt"/>
              <a:ea typeface="+mn-ea"/>
              <a:cs typeface="+mn-cs"/>
            </a:endParaRPr>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65</a:t>
            </a:fld>
            <a:endParaRPr lang="zh-TW" altLang="en-US"/>
          </a:p>
        </p:txBody>
      </p:sp>
    </p:spTree>
    <p:extLst>
      <p:ext uri="{BB962C8B-B14F-4D97-AF65-F5344CB8AC3E}">
        <p14:creationId xmlns:p14="http://schemas.microsoft.com/office/powerpoint/2010/main" val="124487873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執行器：</a:t>
            </a:r>
            <a:endParaRPr lang="en-US" altLang="zh-TW" dirty="0" smtClean="0"/>
          </a:p>
          <a:p>
            <a:r>
              <a:rPr lang="en-US" altLang="zh-TW" dirty="0" smtClean="0"/>
              <a:t>WINDOWS </a:t>
            </a:r>
            <a:r>
              <a:rPr lang="zh-TW" altLang="en-US" dirty="0" smtClean="0"/>
              <a:t>執行器服務整個作業系統，它是由六個子系統組成：物件管理程式、安全性參考監控器、行程管理程式、虛擬記憶體管理程式、區域程序呼叫工具 與 </a:t>
            </a:r>
            <a:r>
              <a:rPr lang="en-US" altLang="zh-TW" dirty="0" smtClean="0"/>
              <a:t>I/O</a:t>
            </a:r>
            <a:r>
              <a:rPr lang="zh-TW" altLang="en-US" dirty="0" smtClean="0"/>
              <a:t>管理程式。</a:t>
            </a:r>
            <a:endParaRPr lang="en-US" altLang="zh-TW" dirty="0" smtClean="0"/>
          </a:p>
          <a:p>
            <a:endParaRPr lang="en-US" altLang="zh-TW" dirty="0" smtClean="0"/>
          </a:p>
          <a:p>
            <a:r>
              <a:rPr lang="zh-TW" altLang="en-US" dirty="0" smtClean="0"/>
              <a:t>環境子系統：</a:t>
            </a:r>
            <a:endParaRPr lang="en-US" altLang="zh-TW" dirty="0" smtClean="0"/>
          </a:p>
          <a:p>
            <a:r>
              <a:rPr lang="zh-TW" altLang="en-US" dirty="0" smtClean="0"/>
              <a:t>是將一些基礎的</a:t>
            </a:r>
            <a:r>
              <a:rPr lang="en-US" altLang="zh-TW" dirty="0" smtClean="0"/>
              <a:t>Windows</a:t>
            </a:r>
            <a:r>
              <a:rPr lang="zh-TW" altLang="en-US" dirty="0" smtClean="0"/>
              <a:t>可執行系統服務提供給應用程式</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66</a:t>
            </a:fld>
            <a:endParaRPr lang="zh-TW" altLang="en-US"/>
          </a:p>
        </p:txBody>
      </p:sp>
    </p:spTree>
    <p:extLst>
      <p:ext uri="{BB962C8B-B14F-4D97-AF65-F5344CB8AC3E}">
        <p14:creationId xmlns:p14="http://schemas.microsoft.com/office/powerpoint/2010/main" val="29918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sz="1200" b="1" i="0" kern="1200" dirty="0" smtClean="0">
                <a:solidFill>
                  <a:schemeClr val="tx1"/>
                </a:solidFill>
                <a:effectLst/>
                <a:latin typeface="+mn-lt"/>
                <a:ea typeface="+mn-ea"/>
                <a:cs typeface="+mn-cs"/>
              </a:rPr>
              <a:t>記憶體管理：</a:t>
            </a:r>
          </a:p>
          <a:p>
            <a:r>
              <a:rPr lang="zh-TW" altLang="en-US" sz="1200" b="0" i="0" kern="1200" dirty="0" smtClean="0">
                <a:solidFill>
                  <a:schemeClr val="tx1"/>
                </a:solidFill>
                <a:effectLst/>
                <a:latin typeface="+mn-lt"/>
                <a:ea typeface="+mn-ea"/>
                <a:cs typeface="+mn-cs"/>
              </a:rPr>
              <a:t>記憶體通常都會存放一個或一個以上正在執行或即將執行的程式，在記憶體裏應如何分配位置，每個程式佔用多少空間，都是作業系統應該解決的問題，而記憶體管理是負責處理這些問題。</a:t>
            </a:r>
            <a:endParaRPr lang="zh-TW" altLang="en-US" b="0" dirty="0" smtClean="0"/>
          </a:p>
          <a:p>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7</a:t>
            </a:fld>
            <a:endParaRPr lang="zh-TW" altLang="en-US"/>
          </a:p>
        </p:txBody>
      </p:sp>
    </p:spTree>
    <p:extLst>
      <p:ext uri="{BB962C8B-B14F-4D97-AF65-F5344CB8AC3E}">
        <p14:creationId xmlns:p14="http://schemas.microsoft.com/office/powerpoint/2010/main" val="1462643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在討論</a:t>
            </a:r>
            <a:r>
              <a:rPr lang="en-US" altLang="zh-TW" dirty="0" smtClean="0"/>
              <a:t>OS</a:t>
            </a:r>
            <a:r>
              <a:rPr lang="zh-TW" altLang="en-US" dirty="0" smtClean="0"/>
              <a:t>裡面之前，先來講解</a:t>
            </a:r>
            <a:r>
              <a:rPr lang="en-US" altLang="zh-TW" dirty="0" smtClean="0"/>
              <a:t>OS</a:t>
            </a:r>
            <a:r>
              <a:rPr lang="zh-TW" altLang="en-US" dirty="0" smtClean="0"/>
              <a:t>是如何被執行的。</a:t>
            </a:r>
            <a:endParaRPr lang="en-US" altLang="zh-TW" dirty="0" smtClean="0"/>
          </a:p>
          <a:p>
            <a:r>
              <a:rPr lang="zh-TW" altLang="en-US" dirty="0" smtClean="0"/>
              <a:t>譬如說，</a:t>
            </a:r>
            <a:r>
              <a:rPr lang="en-US" altLang="zh-TW" dirty="0" smtClean="0"/>
              <a:t>OS</a:t>
            </a:r>
            <a:r>
              <a:rPr lang="zh-TW" altLang="en-US" dirty="0" smtClean="0"/>
              <a:t>會反映使用者所打的字、滑鼠點兩下就會執行程式等等</a:t>
            </a:r>
            <a:r>
              <a:rPr lang="en-US" altLang="zh-TW" dirty="0" smtClean="0"/>
              <a:t>…</a:t>
            </a:r>
          </a:p>
          <a:p>
            <a:endParaRPr lang="en-US" altLang="zh-TW" dirty="0" smtClean="0"/>
          </a:p>
          <a:p>
            <a:r>
              <a:rPr lang="zh-TW" altLang="en-US" dirty="0" smtClean="0"/>
              <a:t>然而，</a:t>
            </a:r>
            <a:r>
              <a:rPr lang="en-US" altLang="zh-TW" dirty="0" smtClean="0"/>
              <a:t>OS</a:t>
            </a:r>
            <a:r>
              <a:rPr lang="zh-TW" altLang="en-US" dirty="0" smtClean="0"/>
              <a:t>也是一個程式，而且是一個很大的程式，由誰來執行</a:t>
            </a:r>
            <a:r>
              <a:rPr lang="en-US" altLang="zh-TW" dirty="0" smtClean="0"/>
              <a:t>?</a:t>
            </a:r>
          </a:p>
          <a:p>
            <a:endParaRPr lang="en-US" altLang="zh-TW" dirty="0" smtClean="0"/>
          </a:p>
          <a:p>
            <a:r>
              <a:rPr lang="zh-TW" altLang="en-US" dirty="0" smtClean="0"/>
              <a:t>那麼就要來講</a:t>
            </a:r>
            <a:r>
              <a:rPr lang="en-US" altLang="zh-TW" dirty="0" smtClean="0"/>
              <a:t>Boot strapping</a:t>
            </a:r>
            <a:r>
              <a:rPr lang="zh-TW" altLang="en-US" dirty="0" smtClean="0"/>
              <a:t>。</a:t>
            </a:r>
            <a:endParaRPr lang="en-US" altLang="zh-TW" dirty="0" smtClean="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8</a:t>
            </a:fld>
            <a:endParaRPr lang="zh-TW" altLang="en-US"/>
          </a:p>
        </p:txBody>
      </p:sp>
    </p:spTree>
    <p:extLst>
      <p:ext uri="{BB962C8B-B14F-4D97-AF65-F5344CB8AC3E}">
        <p14:creationId xmlns:p14="http://schemas.microsoft.com/office/powerpoint/2010/main" val="23053796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典故：</a:t>
            </a:r>
            <a:r>
              <a:rPr lang="en-US" altLang="zh-TW" dirty="0" smtClean="0"/>
              <a:t>(</a:t>
            </a:r>
            <a:r>
              <a:rPr lang="en-US" altLang="zh-TW" dirty="0" err="1" smtClean="0"/>
              <a:t>Bootstraping</a:t>
            </a:r>
            <a:r>
              <a:rPr lang="en-US" altLang="zh-TW" dirty="0" smtClean="0"/>
              <a:t> :</a:t>
            </a:r>
            <a:r>
              <a:rPr lang="en-US" altLang="zh-TW" baseline="0" dirty="0" smtClean="0"/>
              <a:t> </a:t>
            </a:r>
            <a:r>
              <a:rPr lang="zh-TW" altLang="en-US" baseline="0" dirty="0" smtClean="0"/>
              <a:t>原本的意思為鞋子後面的鞋環</a:t>
            </a:r>
            <a:r>
              <a:rPr lang="en-US" altLang="zh-TW" baseline="0" dirty="0" smtClean="0"/>
              <a:t>)</a:t>
            </a:r>
            <a:endParaRPr lang="en-US" altLang="zh-TW" dirty="0" smtClean="0"/>
          </a:p>
          <a:p>
            <a:r>
              <a:rPr lang="zh-TW" altLang="en-US" dirty="0" smtClean="0"/>
              <a:t>源自於一本外國小說，故事中有一個配角掉入泥沼後，他利用鞋子後面的環把自己拉出來。故</a:t>
            </a:r>
            <a:r>
              <a:rPr lang="en-US" altLang="zh-TW" dirty="0" err="1" smtClean="0"/>
              <a:t>Bootstraping</a:t>
            </a:r>
            <a:r>
              <a:rPr lang="zh-TW" altLang="en-US" dirty="0" smtClean="0"/>
              <a:t>又有</a:t>
            </a:r>
            <a:r>
              <a:rPr lang="en-US" altLang="zh-TW" baseline="0" dirty="0" smtClean="0"/>
              <a:t> “</a:t>
            </a:r>
            <a:r>
              <a:rPr lang="zh-TW" altLang="en-US" dirty="0" smtClean="0"/>
              <a:t>不求於人</a:t>
            </a:r>
            <a:r>
              <a:rPr lang="en-US" altLang="zh-TW" dirty="0" smtClean="0"/>
              <a:t>”</a:t>
            </a:r>
            <a:r>
              <a:rPr lang="zh-TW" altLang="en-US" dirty="0" smtClean="0"/>
              <a:t>的意思。</a:t>
            </a:r>
            <a:endParaRPr lang="en-US" altLang="zh-TW" dirty="0" smtClean="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9</a:t>
            </a:fld>
            <a:endParaRPr lang="zh-TW" altLang="en-US"/>
          </a:p>
        </p:txBody>
      </p:sp>
    </p:spTree>
    <p:extLst>
      <p:ext uri="{BB962C8B-B14F-4D97-AF65-F5344CB8AC3E}">
        <p14:creationId xmlns:p14="http://schemas.microsoft.com/office/powerpoint/2010/main" val="33382055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smtClean="0"/>
              <a:t>這邊就來說明</a:t>
            </a:r>
            <a:r>
              <a:rPr lang="en-US" altLang="zh-TW" dirty="0" smtClean="0"/>
              <a:t>Boot</a:t>
            </a:r>
            <a:r>
              <a:rPr lang="zh-TW" altLang="en-US" dirty="0" smtClean="0"/>
              <a:t>是如何執行的。</a:t>
            </a:r>
            <a:endParaRPr lang="en-US" altLang="zh-TW" dirty="0" smtClean="0"/>
          </a:p>
          <a:p>
            <a:r>
              <a:rPr lang="zh-TW" altLang="en-US" dirty="0" smtClean="0"/>
              <a:t>首先，在開機的時候，有一個程式他會將</a:t>
            </a:r>
            <a:r>
              <a:rPr lang="en-US" altLang="zh-TW" dirty="0" smtClean="0"/>
              <a:t>OS</a:t>
            </a:r>
            <a:r>
              <a:rPr lang="zh-TW" altLang="en-US" dirty="0" smtClean="0"/>
              <a:t>載進記憶體。</a:t>
            </a:r>
            <a:endParaRPr lang="en-US" altLang="zh-TW" dirty="0" smtClean="0"/>
          </a:p>
          <a:p>
            <a:r>
              <a:rPr lang="zh-TW" altLang="en-US" dirty="0" smtClean="0"/>
              <a:t>也就是說，</a:t>
            </a:r>
            <a:r>
              <a:rPr lang="en-US" altLang="zh-TW" dirty="0" smtClean="0"/>
              <a:t>OS</a:t>
            </a:r>
            <a:r>
              <a:rPr lang="zh-TW" altLang="en-US" dirty="0" smtClean="0"/>
              <a:t>其實一開始是存在硬碟裡面，而我們知道記憶體又分為</a:t>
            </a:r>
            <a:r>
              <a:rPr lang="en-US" altLang="zh-TW" dirty="0" smtClean="0"/>
              <a:t>RAM</a:t>
            </a:r>
            <a:r>
              <a:rPr lang="zh-TW" altLang="en-US" dirty="0" smtClean="0"/>
              <a:t>和</a:t>
            </a:r>
            <a:r>
              <a:rPr lang="en-US" altLang="zh-TW" dirty="0" smtClean="0"/>
              <a:t>ROM</a:t>
            </a:r>
            <a:r>
              <a:rPr lang="zh-TW" altLang="en-US" dirty="0" smtClean="0"/>
              <a:t>。</a:t>
            </a:r>
            <a:endParaRPr lang="en-US" altLang="zh-TW" dirty="0" smtClean="0"/>
          </a:p>
          <a:p>
            <a:r>
              <a:rPr lang="en-US" altLang="zh-TW" dirty="0" smtClean="0"/>
              <a:t>RAM</a:t>
            </a:r>
            <a:r>
              <a:rPr lang="zh-TW" altLang="en-US" dirty="0" smtClean="0"/>
              <a:t>是會揮發性記憶體，資料會隨著電力消失而消失；</a:t>
            </a:r>
            <a:r>
              <a:rPr lang="en-US" altLang="zh-TW" dirty="0" smtClean="0"/>
              <a:t>ROM</a:t>
            </a:r>
            <a:r>
              <a:rPr lang="zh-TW" altLang="en-US" dirty="0" smtClean="0"/>
              <a:t>是不會因為電力消失而消失的記憶體。</a:t>
            </a:r>
            <a:endParaRPr lang="en-US" altLang="zh-TW" dirty="0" smtClean="0"/>
          </a:p>
          <a:p>
            <a:r>
              <a:rPr lang="en-US" altLang="zh-TW" dirty="0" smtClean="0"/>
              <a:t>ROM</a:t>
            </a:r>
            <a:r>
              <a:rPr lang="zh-TW" altLang="en-US" dirty="0" smtClean="0"/>
              <a:t>內有一個已經寫好的程式叫做</a:t>
            </a:r>
            <a:r>
              <a:rPr lang="en-US" altLang="zh-TW" dirty="0" smtClean="0"/>
              <a:t>Boot loader(</a:t>
            </a:r>
            <a:r>
              <a:rPr lang="zh-TW" altLang="en-US" dirty="0" smtClean="0"/>
              <a:t>或稱</a:t>
            </a:r>
            <a:r>
              <a:rPr lang="en-US" altLang="zh-TW" dirty="0" smtClean="0"/>
              <a:t>Boot</a:t>
            </a:r>
            <a:r>
              <a:rPr lang="en-US" altLang="zh-TW" baseline="0" dirty="0" smtClean="0"/>
              <a:t> </a:t>
            </a:r>
            <a:r>
              <a:rPr lang="en-US" altLang="zh-TW" baseline="0" dirty="0" err="1" smtClean="0"/>
              <a:t>strapper</a:t>
            </a:r>
            <a:r>
              <a:rPr lang="en-US" altLang="zh-TW" dirty="0" smtClean="0"/>
              <a:t>)</a:t>
            </a:r>
            <a:r>
              <a:rPr lang="zh-TW" altLang="en-US" dirty="0" smtClean="0"/>
              <a:t>，而</a:t>
            </a:r>
            <a:r>
              <a:rPr lang="en-US" altLang="zh-TW" dirty="0" smtClean="0"/>
              <a:t>Boot loader</a:t>
            </a:r>
            <a:r>
              <a:rPr lang="zh-TW" altLang="en-US" dirty="0" smtClean="0"/>
              <a:t>在開機時會將</a:t>
            </a:r>
            <a:r>
              <a:rPr lang="en-US" altLang="zh-TW" dirty="0" smtClean="0"/>
              <a:t>OS</a:t>
            </a:r>
            <a:r>
              <a:rPr lang="zh-TW" altLang="en-US" dirty="0" smtClean="0"/>
              <a:t>從硬碟載入</a:t>
            </a:r>
            <a:r>
              <a:rPr lang="en-US" altLang="zh-TW" dirty="0" smtClean="0"/>
              <a:t>Main memory</a:t>
            </a:r>
            <a:r>
              <a:rPr lang="zh-TW" altLang="en-US" dirty="0" smtClean="0"/>
              <a:t>中，最後再把控制權交給</a:t>
            </a:r>
            <a:r>
              <a:rPr lang="en-US" altLang="zh-TW" dirty="0" smtClean="0"/>
              <a:t>OS</a:t>
            </a:r>
            <a:r>
              <a:rPr lang="zh-TW" altLang="en-US" dirty="0" smtClean="0"/>
              <a:t>。</a:t>
            </a:r>
            <a:endParaRPr lang="en-US" altLang="zh-TW" dirty="0" smtClean="0"/>
          </a:p>
          <a:p>
            <a:r>
              <a:rPr lang="zh-TW" altLang="en-US" dirty="0" smtClean="0"/>
              <a:t>然而，</a:t>
            </a:r>
            <a:r>
              <a:rPr lang="en-US" altLang="zh-TW" dirty="0" smtClean="0"/>
              <a:t>Boot loader</a:t>
            </a:r>
            <a:r>
              <a:rPr lang="zh-TW" altLang="en-US" dirty="0" smtClean="0"/>
              <a:t>又如何知道</a:t>
            </a:r>
            <a:r>
              <a:rPr lang="en-US" altLang="zh-TW" dirty="0" smtClean="0"/>
              <a:t>OS</a:t>
            </a:r>
            <a:r>
              <a:rPr lang="zh-TW" altLang="en-US" dirty="0" smtClean="0"/>
              <a:t>在硬碟中的哪個位子</a:t>
            </a:r>
            <a:r>
              <a:rPr lang="en-US" altLang="zh-TW" dirty="0" smtClean="0"/>
              <a:t>?</a:t>
            </a:r>
            <a:r>
              <a:rPr lang="zh-TW" altLang="en-US" dirty="0" smtClean="0"/>
              <a:t>那就要回歸到當</a:t>
            </a:r>
            <a:r>
              <a:rPr lang="en-US" altLang="zh-TW" dirty="0" smtClean="0"/>
              <a:t>OS</a:t>
            </a:r>
            <a:r>
              <a:rPr lang="zh-TW" altLang="en-US" dirty="0" smtClean="0"/>
              <a:t>在灌進硬碟時，必須要先做註冊，才能讓</a:t>
            </a:r>
            <a:r>
              <a:rPr lang="en-US" altLang="zh-TW" dirty="0" smtClean="0"/>
              <a:t>Boot loader</a:t>
            </a:r>
            <a:r>
              <a:rPr lang="zh-TW" altLang="en-US" dirty="0" smtClean="0"/>
              <a:t>知道如何呼叫</a:t>
            </a:r>
            <a:r>
              <a:rPr lang="en-US" altLang="zh-TW" dirty="0" smtClean="0"/>
              <a:t>OS</a:t>
            </a:r>
            <a:r>
              <a:rPr lang="zh-TW" altLang="en-US" dirty="0" smtClean="0"/>
              <a:t>。</a:t>
            </a:r>
            <a:endParaRPr lang="en-US" altLang="zh-TW" dirty="0" smtClean="0"/>
          </a:p>
          <a:p>
            <a:endParaRPr lang="en-US" altLang="zh-TW" dirty="0" smtClean="0"/>
          </a:p>
          <a:p>
            <a:r>
              <a:rPr lang="en-US" altLang="zh-TW" dirty="0" smtClean="0"/>
              <a:t>Boot loader</a:t>
            </a:r>
            <a:r>
              <a:rPr lang="zh-TW" altLang="en-US" dirty="0" smtClean="0"/>
              <a:t>是一個程式，而我們可以跟他溝通的部分稱為</a:t>
            </a:r>
            <a:r>
              <a:rPr lang="en-US" altLang="zh-TW" dirty="0" smtClean="0"/>
              <a:t>BIOS(Basic</a:t>
            </a:r>
            <a:r>
              <a:rPr lang="en-US" altLang="zh-TW" baseline="0" dirty="0" smtClean="0"/>
              <a:t> Input Output System</a:t>
            </a:r>
            <a:r>
              <a:rPr lang="en-US" altLang="zh-TW" dirty="0" smtClean="0"/>
              <a:t>)</a:t>
            </a:r>
            <a:r>
              <a:rPr lang="zh-TW" altLang="en-US" dirty="0" smtClean="0"/>
              <a:t>，也就是當開機的時候，按</a:t>
            </a:r>
            <a:r>
              <a:rPr lang="en-US" altLang="zh-TW" dirty="0" smtClean="0"/>
              <a:t>F2</a:t>
            </a:r>
            <a:r>
              <a:rPr lang="zh-TW" altLang="en-US" dirty="0" smtClean="0"/>
              <a:t>、</a:t>
            </a:r>
            <a:r>
              <a:rPr lang="en-US" altLang="zh-TW" dirty="0" smtClean="0"/>
              <a:t>F9</a:t>
            </a:r>
            <a:r>
              <a:rPr lang="zh-TW" altLang="en-US" dirty="0" smtClean="0"/>
              <a:t>或是</a:t>
            </a:r>
            <a:r>
              <a:rPr lang="en-US" altLang="zh-TW" dirty="0" smtClean="0"/>
              <a:t>Del</a:t>
            </a:r>
            <a:r>
              <a:rPr lang="zh-TW" altLang="en-US" dirty="0" smtClean="0"/>
              <a:t>等等的按鍵會進去的畫面，以前通常都是藍色的，只能用鍵盤控制，現在都做得很方便，還可以用滑鼠點。</a:t>
            </a:r>
            <a:endParaRPr lang="en-US" altLang="zh-TW" dirty="0" smtClean="0"/>
          </a:p>
          <a:p>
            <a:r>
              <a:rPr lang="zh-TW" altLang="en-US" dirty="0" smtClean="0"/>
              <a:t>我們可以在</a:t>
            </a:r>
            <a:r>
              <a:rPr lang="en-US" altLang="zh-TW" dirty="0" smtClean="0"/>
              <a:t>BIOS</a:t>
            </a:r>
            <a:r>
              <a:rPr lang="zh-TW" altLang="en-US" dirty="0" smtClean="0"/>
              <a:t>裡面跟一些程式做溝通，而</a:t>
            </a:r>
            <a:r>
              <a:rPr lang="en-US" altLang="zh-TW" dirty="0" smtClean="0"/>
              <a:t>BIOS</a:t>
            </a:r>
            <a:r>
              <a:rPr lang="zh-TW" altLang="en-US" dirty="0" smtClean="0"/>
              <a:t>會把你的設定存下來，譬如說要從哪裡開機，從硬碟、光碟或者</a:t>
            </a:r>
            <a:r>
              <a:rPr lang="en-US" altLang="zh-TW" dirty="0" smtClean="0"/>
              <a:t>USB</a:t>
            </a:r>
            <a:r>
              <a:rPr lang="zh-TW" altLang="en-US" dirty="0" smtClean="0"/>
              <a:t>等等。當然還有更多選項。</a:t>
            </a:r>
            <a:endParaRPr lang="en-US" altLang="zh-TW" dirty="0" smtClean="0"/>
          </a:p>
          <a:p>
            <a:endParaRPr lang="en-US" altLang="zh-TW" dirty="0" smtClean="0"/>
          </a:p>
          <a:p>
            <a:r>
              <a:rPr lang="zh-TW" altLang="en-US" dirty="0" smtClean="0"/>
              <a:t>而我們之前有說過</a:t>
            </a:r>
            <a:r>
              <a:rPr lang="en-US" altLang="zh-TW" dirty="0" smtClean="0"/>
              <a:t>ROM</a:t>
            </a:r>
            <a:r>
              <a:rPr lang="zh-TW" altLang="en-US" dirty="0" smtClean="0"/>
              <a:t>是只能讀取的記憶體，但是我們又可以透過</a:t>
            </a:r>
            <a:r>
              <a:rPr lang="en-US" altLang="zh-TW" dirty="0" smtClean="0"/>
              <a:t>BIOS</a:t>
            </a:r>
            <a:r>
              <a:rPr lang="zh-TW" altLang="en-US" dirty="0" smtClean="0"/>
              <a:t>來更改一些選項，而這些更改又需要有東西去記的話，我們可以在主機板上找到一顆電池，那就是來記憶我們所更動的部分。</a:t>
            </a:r>
            <a:endParaRPr lang="en-US" altLang="zh-TW" dirty="0" smtClean="0"/>
          </a:p>
          <a:p>
            <a:endParaRPr lang="en-US" altLang="zh-TW" dirty="0" smtClean="0"/>
          </a:p>
          <a:p>
            <a:r>
              <a:rPr lang="zh-TW" altLang="en-US" dirty="0" smtClean="0"/>
              <a:t>所以如果你改了</a:t>
            </a:r>
            <a:r>
              <a:rPr lang="en-US" altLang="zh-TW" dirty="0" smtClean="0"/>
              <a:t>BIOS</a:t>
            </a:r>
            <a:r>
              <a:rPr lang="zh-TW" altLang="en-US" dirty="0" smtClean="0"/>
              <a:t>的選項後，發現開不了機等等的，那你就把電池給拔掉，過個十幾秒，那麼那些你所更改的記憶就會消失，回到原廠設定，但是</a:t>
            </a:r>
            <a:r>
              <a:rPr lang="en-US" altLang="zh-TW" dirty="0" smtClean="0"/>
              <a:t>Boot loader</a:t>
            </a:r>
            <a:r>
              <a:rPr lang="zh-TW" altLang="en-US" dirty="0" smtClean="0"/>
              <a:t>還是存在的。</a:t>
            </a:r>
            <a:endParaRPr lang="zh-TW" altLang="en-US" dirty="0"/>
          </a:p>
        </p:txBody>
      </p:sp>
      <p:sp>
        <p:nvSpPr>
          <p:cNvPr id="4" name="投影片編號版面配置區 3"/>
          <p:cNvSpPr>
            <a:spLocks noGrp="1"/>
          </p:cNvSpPr>
          <p:nvPr>
            <p:ph type="sldNum" sz="quarter" idx="10"/>
          </p:nvPr>
        </p:nvSpPr>
        <p:spPr/>
        <p:txBody>
          <a:bodyPr/>
          <a:lstStyle/>
          <a:p>
            <a:fld id="{B4CE0450-8406-4271-B1AD-F9C1A74DB453}" type="slidenum">
              <a:rPr lang="zh-TW" altLang="en-US" smtClean="0"/>
              <a:t>10</a:t>
            </a:fld>
            <a:endParaRPr lang="zh-TW" altLang="en-US"/>
          </a:p>
        </p:txBody>
      </p:sp>
    </p:spTree>
    <p:extLst>
      <p:ext uri="{BB962C8B-B14F-4D97-AF65-F5344CB8AC3E}">
        <p14:creationId xmlns:p14="http://schemas.microsoft.com/office/powerpoint/2010/main" val="4585836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14" name="標題 13"/>
          <p:cNvSpPr>
            <a:spLocks noGrp="1"/>
          </p:cNvSpPr>
          <p:nvPr>
            <p:ph type="ctrTitle"/>
          </p:nvPr>
        </p:nvSpPr>
        <p:spPr>
          <a:xfrm>
            <a:off x="1432560" y="359898"/>
            <a:ext cx="7406640" cy="1472184"/>
          </a:xfrm>
        </p:spPr>
        <p:txBody>
          <a:bodyPr anchor="b"/>
          <a:lstStyle>
            <a:lvl1pPr algn="l">
              <a:defRPr/>
            </a:lvl1pPr>
            <a:extLst/>
          </a:lstStyle>
          <a:p>
            <a:r>
              <a:rPr kumimoji="0" lang="zh-TW" altLang="en-US" smtClean="0"/>
              <a:t>按一下以編輯母片標題樣式</a:t>
            </a:r>
            <a:endParaRPr kumimoji="0" lang="en-US"/>
          </a:p>
        </p:txBody>
      </p:sp>
      <p:sp>
        <p:nvSpPr>
          <p:cNvPr id="22" name="副標題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zh-TW" altLang="en-US" smtClean="0"/>
              <a:t>按一下以編輯母片副標題樣式</a:t>
            </a:r>
            <a:endParaRPr kumimoji="0" lang="en-US"/>
          </a:p>
        </p:txBody>
      </p:sp>
      <p:sp>
        <p:nvSpPr>
          <p:cNvPr id="7" name="日期版面配置區 6"/>
          <p:cNvSpPr>
            <a:spLocks noGrp="1"/>
          </p:cNvSpPr>
          <p:nvPr>
            <p:ph type="dt" sz="half" idx="10"/>
          </p:nvPr>
        </p:nvSpPr>
        <p:spPr/>
        <p:txBody>
          <a:bodyPr/>
          <a:lstStyle>
            <a:extLst/>
          </a:lstStyle>
          <a:p>
            <a:fld id="{CC3B0A3F-F0D6-4865-BA39-E30A2CB1649F}" type="datetimeFigureOut">
              <a:rPr lang="zh-TW" altLang="en-US" smtClean="0"/>
              <a:t>2018/12/27</a:t>
            </a:fld>
            <a:endParaRPr lang="zh-TW" altLang="en-US"/>
          </a:p>
        </p:txBody>
      </p:sp>
      <p:sp>
        <p:nvSpPr>
          <p:cNvPr id="20" name="頁尾版面配置區 19"/>
          <p:cNvSpPr>
            <a:spLocks noGrp="1"/>
          </p:cNvSpPr>
          <p:nvPr>
            <p:ph type="ftr" sz="quarter" idx="11"/>
          </p:nvPr>
        </p:nvSpPr>
        <p:spPr/>
        <p:txBody>
          <a:bodyPr/>
          <a:lstStyle>
            <a:extLst/>
          </a:lstStyle>
          <a:p>
            <a:endParaRPr lang="zh-TW" altLang="en-US"/>
          </a:p>
        </p:txBody>
      </p:sp>
      <p:sp>
        <p:nvSpPr>
          <p:cNvPr id="10" name="投影片編號版面配置區 9"/>
          <p:cNvSpPr>
            <a:spLocks noGrp="1"/>
          </p:cNvSpPr>
          <p:nvPr>
            <p:ph type="sldNum" sz="quarter" idx="12"/>
          </p:nvPr>
        </p:nvSpPr>
        <p:spPr/>
        <p:txBody>
          <a:bodyPr/>
          <a:lstStyle>
            <a:extLst/>
          </a:lstStyle>
          <a:p>
            <a:fld id="{299565BB-02B1-4E5F-919E-BAD79B00E321}" type="slidenum">
              <a:rPr lang="zh-TW" altLang="en-US" smtClean="0"/>
              <a:t>‹#›</a:t>
            </a:fld>
            <a:endParaRPr lang="zh-TW" altLang="en-US"/>
          </a:p>
        </p:txBody>
      </p:sp>
      <p:sp>
        <p:nvSpPr>
          <p:cNvPr id="8" name="橢圓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橢圓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extLst/>
          </a:lstStyle>
          <a:p>
            <a:r>
              <a:rPr kumimoji="0" lang="zh-TW" altLang="en-US" smtClean="0"/>
              <a:t>按一下以編輯母片標題樣式</a:t>
            </a:r>
            <a:endParaRPr kumimoji="0" lang="en-US"/>
          </a:p>
        </p:txBody>
      </p:sp>
      <p:sp>
        <p:nvSpPr>
          <p:cNvPr id="3" name="直排文字版面配置區 2"/>
          <p:cNvSpPr>
            <a:spLocks noGrp="1"/>
          </p:cNvSpPr>
          <p:nvPr>
            <p:ph type="body" orient="vert" idx="1"/>
          </p:nvPr>
        </p:nvSpPr>
        <p:spPr/>
        <p:txBody>
          <a:bodyPr vert="eaVert"/>
          <a:lstStyle>
            <a:extLst/>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4" name="日期版面配置區 3"/>
          <p:cNvSpPr>
            <a:spLocks noGrp="1"/>
          </p:cNvSpPr>
          <p:nvPr>
            <p:ph type="dt" sz="half" idx="10"/>
          </p:nvPr>
        </p:nvSpPr>
        <p:spPr/>
        <p:txBody>
          <a:bodyPr/>
          <a:lstStyle>
            <a:extLst/>
          </a:lstStyle>
          <a:p>
            <a:fld id="{CC3B0A3F-F0D6-4865-BA39-E30A2CB1649F}" type="datetimeFigureOut">
              <a:rPr lang="zh-TW" altLang="en-US" smtClean="0"/>
              <a:t>2018/12/27</a:t>
            </a:fld>
            <a:endParaRPr lang="zh-TW" altLang="en-US"/>
          </a:p>
        </p:txBody>
      </p:sp>
      <p:sp>
        <p:nvSpPr>
          <p:cNvPr id="5" name="頁尾版面配置區 4"/>
          <p:cNvSpPr>
            <a:spLocks noGrp="1"/>
          </p:cNvSpPr>
          <p:nvPr>
            <p:ph type="ftr" sz="quarter" idx="11"/>
          </p:nvPr>
        </p:nvSpPr>
        <p:spPr/>
        <p:txBody>
          <a:bodyPr/>
          <a:lstStyle>
            <a:extLst/>
          </a:lstStyle>
          <a:p>
            <a:endParaRPr lang="zh-TW" altLang="en-US"/>
          </a:p>
        </p:txBody>
      </p:sp>
      <p:sp>
        <p:nvSpPr>
          <p:cNvPr id="6" name="投影片編號版面配置區 5"/>
          <p:cNvSpPr>
            <a:spLocks noGrp="1"/>
          </p:cNvSpPr>
          <p:nvPr>
            <p:ph type="sldNum" sz="quarter" idx="12"/>
          </p:nvPr>
        </p:nvSpPr>
        <p:spPr/>
        <p:txBody>
          <a:bodyPr/>
          <a:lstStyle>
            <a:extLst/>
          </a:lstStyle>
          <a:p>
            <a:fld id="{299565BB-02B1-4E5F-919E-BAD79B00E321}" type="slidenum">
              <a:rPr lang="zh-TW" altLang="en-US" smtClean="0"/>
              <a:t>‹#›</a:t>
            </a:fld>
            <a:endParaRPr lang="zh-TW"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858000" y="274639"/>
            <a:ext cx="1828800" cy="5851525"/>
          </a:xfrm>
        </p:spPr>
        <p:txBody>
          <a:bodyPr vert="eaVert"/>
          <a:lstStyle>
            <a:extLst/>
          </a:lstStyle>
          <a:p>
            <a:r>
              <a:rPr kumimoji="0" lang="zh-TW" altLang="en-US" smtClean="0"/>
              <a:t>按一下以編輯母片標題樣式</a:t>
            </a:r>
            <a:endParaRPr kumimoji="0" lang="en-US"/>
          </a:p>
        </p:txBody>
      </p:sp>
      <p:sp>
        <p:nvSpPr>
          <p:cNvPr id="3" name="直排文字版面配置區 2"/>
          <p:cNvSpPr>
            <a:spLocks noGrp="1"/>
          </p:cNvSpPr>
          <p:nvPr>
            <p:ph type="body" orient="vert" idx="1"/>
          </p:nvPr>
        </p:nvSpPr>
        <p:spPr>
          <a:xfrm>
            <a:off x="1143000" y="274640"/>
            <a:ext cx="5562600" cy="5851525"/>
          </a:xfrm>
        </p:spPr>
        <p:txBody>
          <a:bodyPr vert="eaVert"/>
          <a:lstStyle>
            <a:extLst/>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4" name="日期版面配置區 3"/>
          <p:cNvSpPr>
            <a:spLocks noGrp="1"/>
          </p:cNvSpPr>
          <p:nvPr>
            <p:ph type="dt" sz="half" idx="10"/>
          </p:nvPr>
        </p:nvSpPr>
        <p:spPr/>
        <p:txBody>
          <a:bodyPr/>
          <a:lstStyle>
            <a:extLst/>
          </a:lstStyle>
          <a:p>
            <a:fld id="{CC3B0A3F-F0D6-4865-BA39-E30A2CB1649F}" type="datetimeFigureOut">
              <a:rPr lang="zh-TW" altLang="en-US" smtClean="0"/>
              <a:t>2018/12/27</a:t>
            </a:fld>
            <a:endParaRPr lang="zh-TW" altLang="en-US"/>
          </a:p>
        </p:txBody>
      </p:sp>
      <p:sp>
        <p:nvSpPr>
          <p:cNvPr id="5" name="頁尾版面配置區 4"/>
          <p:cNvSpPr>
            <a:spLocks noGrp="1"/>
          </p:cNvSpPr>
          <p:nvPr>
            <p:ph type="ftr" sz="quarter" idx="11"/>
          </p:nvPr>
        </p:nvSpPr>
        <p:spPr/>
        <p:txBody>
          <a:bodyPr/>
          <a:lstStyle>
            <a:extLst/>
          </a:lstStyle>
          <a:p>
            <a:endParaRPr lang="zh-TW" altLang="en-US"/>
          </a:p>
        </p:txBody>
      </p:sp>
      <p:sp>
        <p:nvSpPr>
          <p:cNvPr id="6" name="投影片編號版面配置區 5"/>
          <p:cNvSpPr>
            <a:spLocks noGrp="1"/>
          </p:cNvSpPr>
          <p:nvPr>
            <p:ph type="sldNum" sz="quarter" idx="12"/>
          </p:nvPr>
        </p:nvSpPr>
        <p:spPr/>
        <p:txBody>
          <a:bodyPr/>
          <a:lstStyle>
            <a:extLst/>
          </a:lstStyle>
          <a:p>
            <a:fld id="{299565BB-02B1-4E5F-919E-BAD79B00E321}" type="slidenum">
              <a:rPr lang="zh-TW" altLang="en-US" smtClean="0"/>
              <a:t>‹#›</a:t>
            </a:fld>
            <a:endParaRPr lang="zh-TW"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extLst/>
          </a:lstStyle>
          <a:p>
            <a:r>
              <a:rPr kumimoji="0" lang="zh-TW" altLang="en-US" smtClean="0"/>
              <a:t>按一下以編輯母片標題樣式</a:t>
            </a:r>
            <a:endParaRPr kumimoji="0" lang="en-US"/>
          </a:p>
        </p:txBody>
      </p:sp>
      <p:sp>
        <p:nvSpPr>
          <p:cNvPr id="3" name="內容版面配置區 2"/>
          <p:cNvSpPr>
            <a:spLocks noGrp="1"/>
          </p:cNvSpPr>
          <p:nvPr>
            <p:ph idx="1"/>
          </p:nvPr>
        </p:nvSpPr>
        <p:spPr/>
        <p:txBody>
          <a:bodyPr/>
          <a:lstStyle>
            <a:extLst/>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4" name="日期版面配置區 3"/>
          <p:cNvSpPr>
            <a:spLocks noGrp="1"/>
          </p:cNvSpPr>
          <p:nvPr>
            <p:ph type="dt" sz="half" idx="10"/>
          </p:nvPr>
        </p:nvSpPr>
        <p:spPr/>
        <p:txBody>
          <a:bodyPr/>
          <a:lstStyle>
            <a:extLst/>
          </a:lstStyle>
          <a:p>
            <a:fld id="{CC3B0A3F-F0D6-4865-BA39-E30A2CB1649F}" type="datetimeFigureOut">
              <a:rPr lang="zh-TW" altLang="en-US" smtClean="0"/>
              <a:t>2018/12/27</a:t>
            </a:fld>
            <a:endParaRPr lang="zh-TW" altLang="en-US"/>
          </a:p>
        </p:txBody>
      </p:sp>
      <p:sp>
        <p:nvSpPr>
          <p:cNvPr id="5" name="頁尾版面配置區 4"/>
          <p:cNvSpPr>
            <a:spLocks noGrp="1"/>
          </p:cNvSpPr>
          <p:nvPr>
            <p:ph type="ftr" sz="quarter" idx="11"/>
          </p:nvPr>
        </p:nvSpPr>
        <p:spPr/>
        <p:txBody>
          <a:bodyPr/>
          <a:lstStyle>
            <a:extLst/>
          </a:lstStyle>
          <a:p>
            <a:endParaRPr lang="zh-TW" altLang="en-US"/>
          </a:p>
        </p:txBody>
      </p:sp>
      <p:sp>
        <p:nvSpPr>
          <p:cNvPr id="6" name="投影片編號版面配置區 5"/>
          <p:cNvSpPr>
            <a:spLocks noGrp="1"/>
          </p:cNvSpPr>
          <p:nvPr>
            <p:ph type="sldNum" sz="quarter" idx="12"/>
          </p:nvPr>
        </p:nvSpPr>
        <p:spPr/>
        <p:txBody>
          <a:bodyPr/>
          <a:lstStyle>
            <a:extLst/>
          </a:lstStyle>
          <a:p>
            <a:fld id="{299565BB-02B1-4E5F-919E-BAD79B00E321}" type="slidenum">
              <a:rPr lang="zh-TW" altLang="en-US" smtClean="0"/>
              <a:t>‹#›</a:t>
            </a:fld>
            <a:endParaRPr lang="zh-TW"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spTree>
      <p:nvGrpSpPr>
        <p:cNvPr id="1" name=""/>
        <p:cNvGrpSpPr/>
        <p:nvPr/>
      </p:nvGrpSpPr>
      <p:grpSpPr>
        <a:xfrm>
          <a:off x="0" y="0"/>
          <a:ext cx="0" cy="0"/>
          <a:chOff x="0" y="0"/>
          <a:chExt cx="0" cy="0"/>
        </a:xfrm>
      </p:grpSpPr>
      <p:sp>
        <p:nvSpPr>
          <p:cNvPr id="7" name="矩形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標題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zh-TW" altLang="en-US" smtClean="0"/>
              <a:t>按一下以編輯母片標題樣式</a:t>
            </a:r>
            <a:endParaRPr kumimoji="0" lang="en-US"/>
          </a:p>
        </p:txBody>
      </p:sp>
      <p:sp>
        <p:nvSpPr>
          <p:cNvPr id="3" name="文字版面配置區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zh-TW" altLang="en-US" smtClean="0"/>
              <a:t>按一下以編輯母片文字樣式</a:t>
            </a:r>
          </a:p>
        </p:txBody>
      </p:sp>
      <p:sp>
        <p:nvSpPr>
          <p:cNvPr id="4" name="日期版面配置區 3"/>
          <p:cNvSpPr>
            <a:spLocks noGrp="1"/>
          </p:cNvSpPr>
          <p:nvPr>
            <p:ph type="dt" sz="half" idx="10"/>
          </p:nvPr>
        </p:nvSpPr>
        <p:spPr/>
        <p:txBody>
          <a:bodyPr/>
          <a:lstStyle>
            <a:extLst/>
          </a:lstStyle>
          <a:p>
            <a:fld id="{CC3B0A3F-F0D6-4865-BA39-E30A2CB1649F}" type="datetimeFigureOut">
              <a:rPr lang="zh-TW" altLang="en-US" smtClean="0"/>
              <a:t>2018/12/27</a:t>
            </a:fld>
            <a:endParaRPr lang="zh-TW" altLang="en-US"/>
          </a:p>
        </p:txBody>
      </p:sp>
      <p:sp>
        <p:nvSpPr>
          <p:cNvPr id="5" name="頁尾版面配置區 4"/>
          <p:cNvSpPr>
            <a:spLocks noGrp="1"/>
          </p:cNvSpPr>
          <p:nvPr>
            <p:ph type="ftr" sz="quarter" idx="11"/>
          </p:nvPr>
        </p:nvSpPr>
        <p:spPr/>
        <p:txBody>
          <a:bodyPr/>
          <a:lstStyle>
            <a:extLst/>
          </a:lstStyle>
          <a:p>
            <a:endParaRPr lang="zh-TW" altLang="en-US"/>
          </a:p>
        </p:txBody>
      </p:sp>
      <p:sp>
        <p:nvSpPr>
          <p:cNvPr id="6" name="投影片編號版面配置區 5"/>
          <p:cNvSpPr>
            <a:spLocks noGrp="1"/>
          </p:cNvSpPr>
          <p:nvPr>
            <p:ph type="sldNum" sz="quarter" idx="12"/>
          </p:nvPr>
        </p:nvSpPr>
        <p:spPr/>
        <p:txBody>
          <a:bodyPr/>
          <a:lstStyle>
            <a:extLst/>
          </a:lstStyle>
          <a:p>
            <a:fld id="{299565BB-02B1-4E5F-919E-BAD79B00E321}" type="slidenum">
              <a:rPr lang="zh-TW" altLang="en-US" smtClean="0"/>
              <a:t>‹#›</a:t>
            </a:fld>
            <a:endParaRPr lang="zh-TW" altLang="en-US"/>
          </a:p>
        </p:txBody>
      </p:sp>
      <p:sp>
        <p:nvSpPr>
          <p:cNvPr id="10" name="矩形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橢圓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橢圓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a:xfrm>
            <a:off x="1435608" y="274320"/>
            <a:ext cx="7498080" cy="1143000"/>
          </a:xfrm>
        </p:spPr>
        <p:txBody>
          <a:bodyPr/>
          <a:lstStyle>
            <a:extLst/>
          </a:lstStyle>
          <a:p>
            <a:r>
              <a:rPr kumimoji="0" lang="zh-TW" altLang="en-US" smtClean="0"/>
              <a:t>按一下以編輯母片標題樣式</a:t>
            </a:r>
            <a:endParaRPr kumimoji="0" lang="en-US"/>
          </a:p>
        </p:txBody>
      </p:sp>
      <p:sp>
        <p:nvSpPr>
          <p:cNvPr id="3" name="內容版面配置區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4" name="內容版面配置區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5" name="日期版面配置區 4"/>
          <p:cNvSpPr>
            <a:spLocks noGrp="1"/>
          </p:cNvSpPr>
          <p:nvPr>
            <p:ph type="dt" sz="half" idx="10"/>
          </p:nvPr>
        </p:nvSpPr>
        <p:spPr/>
        <p:txBody>
          <a:bodyPr/>
          <a:lstStyle>
            <a:extLst/>
          </a:lstStyle>
          <a:p>
            <a:fld id="{CC3B0A3F-F0D6-4865-BA39-E30A2CB1649F}" type="datetimeFigureOut">
              <a:rPr lang="zh-TW" altLang="en-US" smtClean="0"/>
              <a:t>2018/12/27</a:t>
            </a:fld>
            <a:endParaRPr lang="zh-TW" altLang="en-US"/>
          </a:p>
        </p:txBody>
      </p:sp>
      <p:sp>
        <p:nvSpPr>
          <p:cNvPr id="6" name="頁尾版面配置區 5"/>
          <p:cNvSpPr>
            <a:spLocks noGrp="1"/>
          </p:cNvSpPr>
          <p:nvPr>
            <p:ph type="ftr" sz="quarter" idx="11"/>
          </p:nvPr>
        </p:nvSpPr>
        <p:spPr/>
        <p:txBody>
          <a:bodyPr/>
          <a:lstStyle>
            <a:extLst/>
          </a:lstStyle>
          <a:p>
            <a:endParaRPr lang="zh-TW" altLang="en-US"/>
          </a:p>
        </p:txBody>
      </p:sp>
      <p:sp>
        <p:nvSpPr>
          <p:cNvPr id="7" name="投影片編號版面配置區 6"/>
          <p:cNvSpPr>
            <a:spLocks noGrp="1"/>
          </p:cNvSpPr>
          <p:nvPr>
            <p:ph type="sldNum" sz="quarter" idx="12"/>
          </p:nvPr>
        </p:nvSpPr>
        <p:spPr/>
        <p:txBody>
          <a:bodyPr/>
          <a:lstStyle>
            <a:extLst/>
          </a:lstStyle>
          <a:p>
            <a:fld id="{299565BB-02B1-4E5F-919E-BAD79B00E321}" type="slidenum">
              <a:rPr lang="zh-TW" altLang="en-US" smtClean="0"/>
              <a:t>‹#›</a:t>
            </a:fld>
            <a:endParaRPr lang="zh-TW"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zh-TW" altLang="en-US" smtClean="0"/>
              <a:t>按一下以編輯母片標題樣式</a:t>
            </a:r>
            <a:endParaRPr kumimoji="0" lang="en-US"/>
          </a:p>
        </p:txBody>
      </p:sp>
      <p:sp>
        <p:nvSpPr>
          <p:cNvPr id="3" name="文字版面配置區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TW" altLang="en-US" smtClean="0"/>
              <a:t>按一下以編輯母片文字樣式</a:t>
            </a:r>
          </a:p>
        </p:txBody>
      </p:sp>
      <p:sp>
        <p:nvSpPr>
          <p:cNvPr id="4" name="文字版面配置區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TW" altLang="en-US" smtClean="0"/>
              <a:t>按一下以編輯母片文字樣式</a:t>
            </a:r>
          </a:p>
        </p:txBody>
      </p:sp>
      <p:sp>
        <p:nvSpPr>
          <p:cNvPr id="5" name="內容版面配置區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6" name="內容版面配置區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7" name="日期版面配置區 6"/>
          <p:cNvSpPr>
            <a:spLocks noGrp="1"/>
          </p:cNvSpPr>
          <p:nvPr>
            <p:ph type="dt" sz="half" idx="10"/>
          </p:nvPr>
        </p:nvSpPr>
        <p:spPr/>
        <p:txBody>
          <a:bodyPr/>
          <a:lstStyle>
            <a:extLst/>
          </a:lstStyle>
          <a:p>
            <a:fld id="{CC3B0A3F-F0D6-4865-BA39-E30A2CB1649F}" type="datetimeFigureOut">
              <a:rPr lang="zh-TW" altLang="en-US" smtClean="0"/>
              <a:t>2018/12/27</a:t>
            </a:fld>
            <a:endParaRPr lang="zh-TW" altLang="en-US"/>
          </a:p>
        </p:txBody>
      </p:sp>
      <p:sp>
        <p:nvSpPr>
          <p:cNvPr id="8" name="頁尾版面配置區 7"/>
          <p:cNvSpPr>
            <a:spLocks noGrp="1"/>
          </p:cNvSpPr>
          <p:nvPr>
            <p:ph type="ftr" sz="quarter" idx="11"/>
          </p:nvPr>
        </p:nvSpPr>
        <p:spPr/>
        <p:txBody>
          <a:bodyPr/>
          <a:lstStyle>
            <a:extLst/>
          </a:lstStyle>
          <a:p>
            <a:endParaRPr lang="zh-TW" altLang="en-US"/>
          </a:p>
        </p:txBody>
      </p:sp>
      <p:sp>
        <p:nvSpPr>
          <p:cNvPr id="9" name="投影片編號版面配置區 8"/>
          <p:cNvSpPr>
            <a:spLocks noGrp="1"/>
          </p:cNvSpPr>
          <p:nvPr>
            <p:ph type="sldNum" sz="quarter" idx="12"/>
          </p:nvPr>
        </p:nvSpPr>
        <p:spPr/>
        <p:txBody>
          <a:bodyPr/>
          <a:lstStyle>
            <a:extLst/>
          </a:lstStyle>
          <a:p>
            <a:fld id="{299565BB-02B1-4E5F-919E-BAD79B00E321}" type="slidenum">
              <a:rPr lang="zh-TW" altLang="en-US" smtClean="0"/>
              <a:t>‹#›</a:t>
            </a:fld>
            <a:endParaRPr lang="zh-TW"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1435608" y="274320"/>
            <a:ext cx="7498080" cy="1143000"/>
          </a:xfrm>
        </p:spPr>
        <p:txBody>
          <a:bodyPr anchor="ctr"/>
          <a:lstStyle>
            <a:extLst/>
          </a:lstStyle>
          <a:p>
            <a:r>
              <a:rPr kumimoji="0" lang="zh-TW" altLang="en-US" smtClean="0"/>
              <a:t>按一下以編輯母片標題樣式</a:t>
            </a:r>
            <a:endParaRPr kumimoji="0" lang="en-US"/>
          </a:p>
        </p:txBody>
      </p:sp>
      <p:sp>
        <p:nvSpPr>
          <p:cNvPr id="3" name="日期版面配置區 2"/>
          <p:cNvSpPr>
            <a:spLocks noGrp="1"/>
          </p:cNvSpPr>
          <p:nvPr>
            <p:ph type="dt" sz="half" idx="10"/>
          </p:nvPr>
        </p:nvSpPr>
        <p:spPr/>
        <p:txBody>
          <a:bodyPr/>
          <a:lstStyle>
            <a:extLst/>
          </a:lstStyle>
          <a:p>
            <a:fld id="{CC3B0A3F-F0D6-4865-BA39-E30A2CB1649F}" type="datetimeFigureOut">
              <a:rPr lang="zh-TW" altLang="en-US" smtClean="0"/>
              <a:t>2018/12/27</a:t>
            </a:fld>
            <a:endParaRPr lang="zh-TW" altLang="en-US"/>
          </a:p>
        </p:txBody>
      </p:sp>
      <p:sp>
        <p:nvSpPr>
          <p:cNvPr id="4" name="頁尾版面配置區 3"/>
          <p:cNvSpPr>
            <a:spLocks noGrp="1"/>
          </p:cNvSpPr>
          <p:nvPr>
            <p:ph type="ftr" sz="quarter" idx="11"/>
          </p:nvPr>
        </p:nvSpPr>
        <p:spPr/>
        <p:txBody>
          <a:bodyPr/>
          <a:lstStyle>
            <a:extLst/>
          </a:lstStyle>
          <a:p>
            <a:endParaRPr lang="zh-TW" altLang="en-US"/>
          </a:p>
        </p:txBody>
      </p:sp>
      <p:sp>
        <p:nvSpPr>
          <p:cNvPr id="5" name="投影片編號版面配置區 4"/>
          <p:cNvSpPr>
            <a:spLocks noGrp="1"/>
          </p:cNvSpPr>
          <p:nvPr>
            <p:ph type="sldNum" sz="quarter" idx="12"/>
          </p:nvPr>
        </p:nvSpPr>
        <p:spPr/>
        <p:txBody>
          <a:bodyPr/>
          <a:lstStyle>
            <a:extLst/>
          </a:lstStyle>
          <a:p>
            <a:fld id="{299565BB-02B1-4E5F-919E-BAD79B00E321}" type="slidenum">
              <a:rPr lang="zh-TW" altLang="en-US" smtClean="0"/>
              <a:t>‹#›</a:t>
            </a:fld>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矩形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日期版面配置區 1"/>
          <p:cNvSpPr>
            <a:spLocks noGrp="1"/>
          </p:cNvSpPr>
          <p:nvPr>
            <p:ph type="dt" sz="half" idx="10"/>
          </p:nvPr>
        </p:nvSpPr>
        <p:spPr/>
        <p:txBody>
          <a:bodyPr/>
          <a:lstStyle>
            <a:extLst/>
          </a:lstStyle>
          <a:p>
            <a:fld id="{CC3B0A3F-F0D6-4865-BA39-E30A2CB1649F}" type="datetimeFigureOut">
              <a:rPr lang="zh-TW" altLang="en-US" smtClean="0"/>
              <a:t>2018/12/27</a:t>
            </a:fld>
            <a:endParaRPr lang="zh-TW" altLang="en-US"/>
          </a:p>
        </p:txBody>
      </p:sp>
      <p:sp>
        <p:nvSpPr>
          <p:cNvPr id="3" name="頁尾版面配置區 2"/>
          <p:cNvSpPr>
            <a:spLocks noGrp="1"/>
          </p:cNvSpPr>
          <p:nvPr>
            <p:ph type="ftr" sz="quarter" idx="11"/>
          </p:nvPr>
        </p:nvSpPr>
        <p:spPr/>
        <p:txBody>
          <a:bodyPr/>
          <a:lstStyle>
            <a:extLst/>
          </a:lstStyle>
          <a:p>
            <a:endParaRPr lang="zh-TW" altLang="en-US"/>
          </a:p>
        </p:txBody>
      </p:sp>
      <p:sp>
        <p:nvSpPr>
          <p:cNvPr id="4" name="投影片編號版面配置區 3"/>
          <p:cNvSpPr>
            <a:spLocks noGrp="1"/>
          </p:cNvSpPr>
          <p:nvPr>
            <p:ph type="sldNum" sz="quarter" idx="12"/>
          </p:nvPr>
        </p:nvSpPr>
        <p:spPr/>
        <p:txBody>
          <a:bodyPr/>
          <a:lstStyle>
            <a:extLst/>
          </a:lstStyle>
          <a:p>
            <a:fld id="{299565BB-02B1-4E5F-919E-BAD79B00E321}" type="slidenum">
              <a:rPr lang="zh-TW" altLang="en-US" smtClean="0"/>
              <a:t>‹#›</a:t>
            </a:fld>
            <a:endParaRPr lang="zh-TW" altLang="en-US"/>
          </a:p>
        </p:txBody>
      </p:sp>
      <p:sp>
        <p:nvSpPr>
          <p:cNvPr id="6" name="矩形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zh-TW" altLang="en-US" smtClean="0"/>
              <a:t>按一下以編輯母片標題樣式</a:t>
            </a:r>
            <a:endParaRPr kumimoji="0" lang="en-US"/>
          </a:p>
        </p:txBody>
      </p:sp>
      <p:sp>
        <p:nvSpPr>
          <p:cNvPr id="3" name="文字版面配置區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zh-TW" altLang="en-US" smtClean="0"/>
              <a:t>按一下以編輯母片文字樣式</a:t>
            </a:r>
          </a:p>
        </p:txBody>
      </p:sp>
      <p:sp>
        <p:nvSpPr>
          <p:cNvPr id="4" name="內容版面配置區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zh-TW" altLang="en-US" smtClean="0"/>
              <a:t>按一下以編輯母片文字樣式</a:t>
            </a:r>
          </a:p>
          <a:p>
            <a:pPr lvl="1" eaLnBrk="1" latinLnBrk="0" hangingPunct="1"/>
            <a:r>
              <a:rPr lang="zh-TW" altLang="en-US" smtClean="0"/>
              <a:t>第二層</a:t>
            </a:r>
          </a:p>
          <a:p>
            <a:pPr lvl="2" eaLnBrk="1" latinLnBrk="0" hangingPunct="1"/>
            <a:r>
              <a:rPr lang="zh-TW" altLang="en-US" smtClean="0"/>
              <a:t>第三層</a:t>
            </a:r>
          </a:p>
          <a:p>
            <a:pPr lvl="3" eaLnBrk="1" latinLnBrk="0" hangingPunct="1"/>
            <a:r>
              <a:rPr lang="zh-TW" altLang="en-US" smtClean="0"/>
              <a:t>第四層</a:t>
            </a:r>
          </a:p>
          <a:p>
            <a:pPr lvl="4" eaLnBrk="1" latinLnBrk="0" hangingPunct="1"/>
            <a:r>
              <a:rPr lang="zh-TW" altLang="en-US" smtClean="0"/>
              <a:t>第五層</a:t>
            </a:r>
            <a:endParaRPr kumimoji="0" lang="en-US"/>
          </a:p>
        </p:txBody>
      </p:sp>
      <p:sp>
        <p:nvSpPr>
          <p:cNvPr id="5" name="日期版面配置區 4"/>
          <p:cNvSpPr>
            <a:spLocks noGrp="1"/>
          </p:cNvSpPr>
          <p:nvPr>
            <p:ph type="dt" sz="half" idx="10"/>
          </p:nvPr>
        </p:nvSpPr>
        <p:spPr/>
        <p:txBody>
          <a:bodyPr/>
          <a:lstStyle>
            <a:extLst/>
          </a:lstStyle>
          <a:p>
            <a:fld id="{CC3B0A3F-F0D6-4865-BA39-E30A2CB1649F}" type="datetimeFigureOut">
              <a:rPr lang="zh-TW" altLang="en-US" smtClean="0"/>
              <a:t>2018/12/27</a:t>
            </a:fld>
            <a:endParaRPr lang="zh-TW" altLang="en-US"/>
          </a:p>
        </p:txBody>
      </p:sp>
      <p:sp>
        <p:nvSpPr>
          <p:cNvPr id="6" name="頁尾版面配置區 5"/>
          <p:cNvSpPr>
            <a:spLocks noGrp="1"/>
          </p:cNvSpPr>
          <p:nvPr>
            <p:ph type="ftr" sz="quarter" idx="11"/>
          </p:nvPr>
        </p:nvSpPr>
        <p:spPr/>
        <p:txBody>
          <a:bodyPr/>
          <a:lstStyle>
            <a:extLst/>
          </a:lstStyle>
          <a:p>
            <a:endParaRPr lang="zh-TW" altLang="en-US"/>
          </a:p>
        </p:txBody>
      </p:sp>
      <p:sp>
        <p:nvSpPr>
          <p:cNvPr id="7" name="投影片編號版面配置區 6"/>
          <p:cNvSpPr>
            <a:spLocks noGrp="1"/>
          </p:cNvSpPr>
          <p:nvPr>
            <p:ph type="sldNum" sz="quarter" idx="12"/>
          </p:nvPr>
        </p:nvSpPr>
        <p:spPr/>
        <p:txBody>
          <a:bodyPr/>
          <a:lstStyle>
            <a:extLst/>
          </a:lstStyle>
          <a:p>
            <a:fld id="{299565BB-02B1-4E5F-919E-BAD79B00E321}" type="slidenum">
              <a:rPr lang="zh-TW" altLang="en-US" smtClean="0"/>
              <a:t>‹#›</a:t>
            </a:fld>
            <a:endParaRPr lang="zh-TW"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zh-TW" altLang="en-US" smtClean="0"/>
              <a:t>按一下以編輯母片標題樣式</a:t>
            </a:r>
            <a:endParaRPr kumimoji="0" lang="en-US"/>
          </a:p>
        </p:txBody>
      </p:sp>
      <p:sp>
        <p:nvSpPr>
          <p:cNvPr id="5" name="日期版面配置區 4"/>
          <p:cNvSpPr>
            <a:spLocks noGrp="1"/>
          </p:cNvSpPr>
          <p:nvPr>
            <p:ph type="dt" sz="half" idx="10"/>
          </p:nvPr>
        </p:nvSpPr>
        <p:spPr/>
        <p:txBody>
          <a:bodyPr/>
          <a:lstStyle>
            <a:extLst/>
          </a:lstStyle>
          <a:p>
            <a:fld id="{CC3B0A3F-F0D6-4865-BA39-E30A2CB1649F}" type="datetimeFigureOut">
              <a:rPr lang="zh-TW" altLang="en-US" smtClean="0"/>
              <a:t>2018/12/27</a:t>
            </a:fld>
            <a:endParaRPr lang="zh-TW" altLang="en-US"/>
          </a:p>
        </p:txBody>
      </p:sp>
      <p:sp>
        <p:nvSpPr>
          <p:cNvPr id="6" name="頁尾版面配置區 5"/>
          <p:cNvSpPr>
            <a:spLocks noGrp="1"/>
          </p:cNvSpPr>
          <p:nvPr>
            <p:ph type="ftr" sz="quarter" idx="11"/>
          </p:nvPr>
        </p:nvSpPr>
        <p:spPr/>
        <p:txBody>
          <a:bodyPr/>
          <a:lstStyle>
            <a:extLst/>
          </a:lstStyle>
          <a:p>
            <a:endParaRPr lang="zh-TW" altLang="en-US"/>
          </a:p>
        </p:txBody>
      </p:sp>
      <p:sp>
        <p:nvSpPr>
          <p:cNvPr id="7" name="投影片編號版面配置區 6"/>
          <p:cNvSpPr>
            <a:spLocks noGrp="1"/>
          </p:cNvSpPr>
          <p:nvPr>
            <p:ph type="sldNum" sz="quarter" idx="12"/>
          </p:nvPr>
        </p:nvSpPr>
        <p:spPr/>
        <p:txBody>
          <a:bodyPr/>
          <a:lstStyle>
            <a:extLst/>
          </a:lstStyle>
          <a:p>
            <a:fld id="{299565BB-02B1-4E5F-919E-BAD79B00E321}" type="slidenum">
              <a:rPr lang="zh-TW" altLang="en-US" smtClean="0"/>
              <a:t>‹#›</a:t>
            </a:fld>
            <a:endParaRPr lang="zh-TW" altLang="en-US"/>
          </a:p>
        </p:txBody>
      </p:sp>
      <p:sp>
        <p:nvSpPr>
          <p:cNvPr id="8" name="矩形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extLst/>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圖片版面配置區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zh-TW" altLang="en-US" smtClean="0"/>
              <a:t>按一下圖示以新增圖片</a:t>
            </a:r>
            <a:endParaRPr kumimoji="0" lang="en-US" dirty="0"/>
          </a:p>
        </p:txBody>
      </p:sp>
      <p:sp>
        <p:nvSpPr>
          <p:cNvPr id="9" name="流程圖: 程序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流程圖: 程序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 name="文字版面配置區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zh-TW" altLang="en-US" smtClean="0"/>
              <a:t>按一下以編輯母片文字樣式</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圓形圖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橢圓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甜甜圈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2" name="矩形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標題版面配置區 4"/>
          <p:cNvSpPr>
            <a:spLocks noGrp="1"/>
          </p:cNvSpPr>
          <p:nvPr>
            <p:ph type="title"/>
          </p:nvPr>
        </p:nvSpPr>
        <p:spPr>
          <a:xfrm>
            <a:off x="1435608" y="274638"/>
            <a:ext cx="7498080" cy="1143000"/>
          </a:xfrm>
          <a:prstGeom prst="rect">
            <a:avLst/>
          </a:prstGeom>
        </p:spPr>
        <p:txBody>
          <a:bodyPr anchor="ctr">
            <a:normAutofit/>
          </a:bodyPr>
          <a:lstStyle>
            <a:extLst/>
          </a:lstStyle>
          <a:p>
            <a:r>
              <a:rPr kumimoji="0" lang="zh-TW" altLang="en-US" smtClean="0"/>
              <a:t>按一下以編輯母片標題樣式</a:t>
            </a:r>
            <a:endParaRPr kumimoji="0" lang="en-US"/>
          </a:p>
        </p:txBody>
      </p:sp>
      <p:sp>
        <p:nvSpPr>
          <p:cNvPr id="9" name="文字版面配置區 8"/>
          <p:cNvSpPr>
            <a:spLocks noGrp="1"/>
          </p:cNvSpPr>
          <p:nvPr>
            <p:ph type="body" idx="1"/>
          </p:nvPr>
        </p:nvSpPr>
        <p:spPr>
          <a:xfrm>
            <a:off x="1435608" y="1447800"/>
            <a:ext cx="7498080" cy="4800600"/>
          </a:xfrm>
          <a:prstGeom prst="rect">
            <a:avLst/>
          </a:prstGeom>
        </p:spPr>
        <p:txBody>
          <a:bodyPr>
            <a:normAutofit/>
          </a:bodyPr>
          <a:lstStyle>
            <a:extLst/>
          </a:lstStyle>
          <a:p>
            <a:pPr lvl="0" eaLnBrk="1" latinLnBrk="0" hangingPunct="1"/>
            <a:r>
              <a:rPr kumimoji="0" lang="zh-TW" altLang="en-US" smtClean="0"/>
              <a:t>按一下以編輯母片文字樣式</a:t>
            </a:r>
          </a:p>
          <a:p>
            <a:pPr lvl="1" eaLnBrk="1" latinLnBrk="0" hangingPunct="1"/>
            <a:r>
              <a:rPr kumimoji="0" lang="zh-TW" altLang="en-US" smtClean="0"/>
              <a:t>第二層</a:t>
            </a:r>
          </a:p>
          <a:p>
            <a:pPr lvl="2" eaLnBrk="1" latinLnBrk="0" hangingPunct="1"/>
            <a:r>
              <a:rPr kumimoji="0" lang="zh-TW" altLang="en-US" smtClean="0"/>
              <a:t>第三層</a:t>
            </a:r>
          </a:p>
          <a:p>
            <a:pPr lvl="3" eaLnBrk="1" latinLnBrk="0" hangingPunct="1"/>
            <a:r>
              <a:rPr kumimoji="0" lang="zh-TW" altLang="en-US" smtClean="0"/>
              <a:t>第四層</a:t>
            </a:r>
          </a:p>
          <a:p>
            <a:pPr lvl="4" eaLnBrk="1" latinLnBrk="0" hangingPunct="1"/>
            <a:r>
              <a:rPr kumimoji="0" lang="zh-TW" altLang="en-US" smtClean="0"/>
              <a:t>第五層</a:t>
            </a:r>
            <a:endParaRPr kumimoji="0" lang="en-US"/>
          </a:p>
        </p:txBody>
      </p:sp>
      <p:sp>
        <p:nvSpPr>
          <p:cNvPr id="24" name="日期版面配置區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CC3B0A3F-F0D6-4865-BA39-E30A2CB1649F}" type="datetimeFigureOut">
              <a:rPr lang="zh-TW" altLang="en-US" smtClean="0"/>
              <a:t>2018/12/27</a:t>
            </a:fld>
            <a:endParaRPr lang="zh-TW" altLang="en-US"/>
          </a:p>
        </p:txBody>
      </p:sp>
      <p:sp>
        <p:nvSpPr>
          <p:cNvPr id="10" name="頁尾版面配置區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zh-TW" altLang="en-US"/>
          </a:p>
        </p:txBody>
      </p:sp>
      <p:sp>
        <p:nvSpPr>
          <p:cNvPr id="22" name="投影片編號版面配置區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299565BB-02B1-4E5F-919E-BAD79B00E321}" type="slidenum">
              <a:rPr lang="zh-TW" altLang="en-US" smtClean="0"/>
              <a:t>‹#›</a:t>
            </a:fld>
            <a:endParaRPr lang="zh-TW" altLang="en-US"/>
          </a:p>
        </p:txBody>
      </p:sp>
      <p:sp>
        <p:nvSpPr>
          <p:cNvPr id="15" name="矩形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9.png"/><Relationship Id="rId7"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10.png"/><Relationship Id="rId4" Type="http://schemas.microsoft.com/office/2007/relationships/hdphoto" Target="../media/hdphoto3.wdp"/></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microsoft.com/office/2007/relationships/hdphoto" Target="../media/hdphoto6.wdp"/><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normAutofit/>
          </a:bodyPr>
          <a:lstStyle/>
          <a:p>
            <a:r>
              <a:rPr lang="en-US" altLang="en-US" b="1" dirty="0" smtClean="0">
                <a:effectLst>
                  <a:outerShdw blurRad="38100" dist="38100" dir="2700000" algn="tl" rotWithShape="0">
                    <a:srgbClr val="000000">
                      <a:alpha val="43137"/>
                    </a:srgbClr>
                  </a:outerShdw>
                </a:effectLst>
                <a:latin typeface="Calibri" panose="020F0502020204030204" pitchFamily="34" charset="0"/>
                <a:cs typeface="Calibri" panose="020F0502020204030204" pitchFamily="34" charset="0"/>
              </a:rPr>
              <a:t>CHAPTER </a:t>
            </a:r>
            <a:r>
              <a:rPr lang="en-US" altLang="en-US" b="1" dirty="0">
                <a:effectLst>
                  <a:outerShdw blurRad="38100" dist="38100" dir="2700000" algn="tl" rotWithShape="0">
                    <a:srgbClr val="000000">
                      <a:alpha val="43137"/>
                    </a:srgbClr>
                  </a:outerShdw>
                </a:effectLst>
                <a:latin typeface="Calibri" panose="020F0502020204030204" pitchFamily="34" charset="0"/>
                <a:cs typeface="Calibri" panose="020F0502020204030204" pitchFamily="34" charset="0"/>
              </a:rPr>
              <a:t>7</a:t>
            </a:r>
            <a:endParaRPr lang="zh-TW" altLang="en-US" b="1" dirty="0">
              <a:effectLst>
                <a:outerShdw blurRad="38100" dist="38100" dir="2700000" algn="tl" rotWithShape="0">
                  <a:srgbClr val="000000">
                    <a:alpha val="43137"/>
                  </a:srgbClr>
                </a:outerShdw>
              </a:effectLst>
              <a:latin typeface="Calibri" panose="020F0502020204030204" pitchFamily="34" charset="0"/>
              <a:cs typeface="Calibri" panose="020F0502020204030204" pitchFamily="34" charset="0"/>
            </a:endParaRPr>
          </a:p>
        </p:txBody>
      </p:sp>
      <p:sp>
        <p:nvSpPr>
          <p:cNvPr id="3" name="副標題 2"/>
          <p:cNvSpPr>
            <a:spLocks noGrp="1"/>
          </p:cNvSpPr>
          <p:nvPr>
            <p:ph type="subTitle" idx="1"/>
          </p:nvPr>
        </p:nvSpPr>
        <p:spPr/>
        <p:txBody>
          <a:bodyPr/>
          <a:lstStyle/>
          <a:p>
            <a:r>
              <a:rPr lang="en-US" altLang="zh-TW"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Operating System</a:t>
            </a:r>
            <a:endParaRPr lang="zh-TW" altLang="en-US"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1026" name="Picture 2" descr="ãOperating systemãçåçæå°çµæ"/>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712" y="2924944"/>
            <a:ext cx="619125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11012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sz="4000" b="1" dirty="0" smtClean="0">
                <a:latin typeface="Calibri" pitchFamily="34" charset="0"/>
              </a:rPr>
              <a:t>Boot strapping (booting)</a:t>
            </a:r>
            <a:endParaRPr lang="zh-TW" altLang="en-US" dirty="0"/>
          </a:p>
        </p:txBody>
      </p:sp>
      <p:pic>
        <p:nvPicPr>
          <p:cNvPr id="4" name="內容版面配置區 3" descr="畫面剪輯"/>
          <p:cNvPicPr>
            <a:picLocks noChangeAspect="1"/>
          </p:cNvPicPr>
          <p:nvPr/>
        </p:nvPicPr>
        <p:blipFill rotWithShape="1">
          <a:blip r:embed="rId3">
            <a:extLst>
              <a:ext uri="{28A0092B-C50C-407E-A947-70E740481C1C}">
                <a14:useLocalDpi xmlns:a14="http://schemas.microsoft.com/office/drawing/2010/main" val="0"/>
              </a:ext>
            </a:extLst>
          </a:blip>
          <a:srcRect t="6139"/>
          <a:stretch/>
        </p:blipFill>
        <p:spPr>
          <a:xfrm>
            <a:off x="1200839" y="1556792"/>
            <a:ext cx="7747000" cy="3318667"/>
          </a:xfrm>
          <a:prstGeom prst="rect">
            <a:avLst/>
          </a:prstGeom>
        </p:spPr>
      </p:pic>
    </p:spTree>
    <p:extLst>
      <p:ext uri="{BB962C8B-B14F-4D97-AF65-F5344CB8AC3E}">
        <p14:creationId xmlns:p14="http://schemas.microsoft.com/office/powerpoint/2010/main" val="38961371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normAutofit/>
          </a:bodyPr>
          <a:lstStyle/>
          <a:p>
            <a:r>
              <a:rPr lang="en-US" altLang="en-US" sz="4400" b="1" dirty="0">
                <a:solidFill>
                  <a:schemeClr val="accent3">
                    <a:lumMod val="50000"/>
                  </a:schemeClr>
                </a:solidFill>
                <a:effectLst>
                  <a:outerShdw blurRad="38100" dist="38100" dir="2700000" algn="tl">
                    <a:srgbClr val="C0C0C0"/>
                  </a:outerShdw>
                </a:effectLst>
                <a:latin typeface="Calibri" panose="020F0502020204030204" pitchFamily="34" charset="0"/>
              </a:rPr>
              <a:t>7-2   </a:t>
            </a:r>
            <a:r>
              <a:rPr lang="en-US" altLang="en-US" sz="4400" b="1" dirty="0" smtClean="0">
                <a:solidFill>
                  <a:schemeClr val="accent3">
                    <a:lumMod val="50000"/>
                  </a:schemeClr>
                </a:solidFill>
                <a:effectLst>
                  <a:outerShdw blurRad="38100" dist="38100" dir="2700000" algn="tl">
                    <a:srgbClr val="C0C0C0"/>
                  </a:outerShdw>
                </a:effectLst>
                <a:latin typeface="Calibri" panose="020F0502020204030204" pitchFamily="34" charset="0"/>
              </a:rPr>
              <a:t>EVOLUTION</a:t>
            </a:r>
            <a:endParaRPr lang="zh-TW" altLang="en-US" dirty="0">
              <a:solidFill>
                <a:schemeClr val="accent3">
                  <a:lumMod val="50000"/>
                </a:schemeClr>
              </a:solidFill>
            </a:endParaRPr>
          </a:p>
        </p:txBody>
      </p:sp>
      <p:sp>
        <p:nvSpPr>
          <p:cNvPr id="3" name="內容版面配置區 2"/>
          <p:cNvSpPr>
            <a:spLocks noGrp="1"/>
          </p:cNvSpPr>
          <p:nvPr>
            <p:ph idx="1"/>
          </p:nvPr>
        </p:nvSpPr>
        <p:spPr>
          <a:xfrm>
            <a:off x="1187624" y="1447800"/>
            <a:ext cx="7746064" cy="5410200"/>
          </a:xfrm>
        </p:spPr>
        <p:txBody>
          <a:bodyPr>
            <a:normAutofit/>
          </a:bodyPr>
          <a:lstStyle/>
          <a:p>
            <a:pPr algn="just"/>
            <a:r>
              <a:rPr lang="en-US" altLang="en-US" dirty="0">
                <a:effectLst>
                  <a:outerShdw blurRad="38100" dist="38100" dir="2700000" algn="tl">
                    <a:srgbClr val="C0C0C0"/>
                  </a:outerShdw>
                </a:effectLst>
                <a:latin typeface="Times New Roman" panose="02020603050405020304" pitchFamily="18" charset="0"/>
              </a:rPr>
              <a:t>Operating systems have gone through a long history of evolution, which we summarize next.</a:t>
            </a:r>
          </a:p>
          <a:p>
            <a:pPr marL="596646" indent="-514350">
              <a:buFont typeface="+mj-lt"/>
              <a:buAutoNum type="arabicPeriod"/>
            </a:pPr>
            <a:r>
              <a:rPr lang="en-US" altLang="zh-TW" b="1" dirty="0">
                <a:solidFill>
                  <a:srgbClr val="FF0000"/>
                </a:solidFill>
                <a:latin typeface="Calibri" panose="020F0502020204030204" pitchFamily="34" charset="0"/>
                <a:cs typeface="Calibri" panose="020F0502020204030204" pitchFamily="34" charset="0"/>
              </a:rPr>
              <a:t>Batch </a:t>
            </a:r>
            <a:r>
              <a:rPr lang="en-US" altLang="zh-TW" b="1" dirty="0" smtClean="0">
                <a:solidFill>
                  <a:srgbClr val="FF0000"/>
                </a:solidFill>
                <a:latin typeface="Calibri" panose="020F0502020204030204" pitchFamily="34" charset="0"/>
                <a:cs typeface="Calibri" panose="020F0502020204030204" pitchFamily="34" charset="0"/>
              </a:rPr>
              <a:t>systems</a:t>
            </a:r>
          </a:p>
          <a:p>
            <a:pPr marL="596646" indent="-514350">
              <a:buFont typeface="+mj-lt"/>
              <a:buAutoNum type="arabicPeriod"/>
            </a:pPr>
            <a:r>
              <a:rPr lang="en-US" altLang="en-US" b="1" dirty="0">
                <a:solidFill>
                  <a:srgbClr val="FF0000"/>
                </a:solidFill>
                <a:latin typeface="Calibri" pitchFamily="34" charset="0"/>
              </a:rPr>
              <a:t>Time-sharing </a:t>
            </a:r>
            <a:r>
              <a:rPr lang="en-US" altLang="en-US" b="1" dirty="0" smtClean="0">
                <a:solidFill>
                  <a:srgbClr val="FF0000"/>
                </a:solidFill>
                <a:latin typeface="Calibri" pitchFamily="34" charset="0"/>
              </a:rPr>
              <a:t>systems</a:t>
            </a:r>
          </a:p>
          <a:p>
            <a:pPr marL="596646" indent="-514350">
              <a:buFont typeface="+mj-lt"/>
              <a:buAutoNum type="arabicPeriod"/>
            </a:pPr>
            <a:r>
              <a:rPr lang="en-US" altLang="en-US" b="1" dirty="0">
                <a:solidFill>
                  <a:srgbClr val="FF0000"/>
                </a:solidFill>
                <a:latin typeface="Calibri" pitchFamily="34" charset="0"/>
              </a:rPr>
              <a:t>Personal </a:t>
            </a:r>
            <a:r>
              <a:rPr lang="en-US" altLang="en-US" b="1" dirty="0" smtClean="0">
                <a:solidFill>
                  <a:srgbClr val="FF0000"/>
                </a:solidFill>
                <a:latin typeface="Calibri" pitchFamily="34" charset="0"/>
              </a:rPr>
              <a:t>systems</a:t>
            </a:r>
          </a:p>
          <a:p>
            <a:pPr marL="596646" indent="-514350">
              <a:buFont typeface="+mj-lt"/>
              <a:buAutoNum type="arabicPeriod"/>
            </a:pPr>
            <a:r>
              <a:rPr lang="en-US" altLang="en-US" b="1" dirty="0">
                <a:solidFill>
                  <a:srgbClr val="FF0000"/>
                </a:solidFill>
                <a:latin typeface="Calibri" pitchFamily="34" charset="0"/>
              </a:rPr>
              <a:t>Parallel </a:t>
            </a:r>
            <a:r>
              <a:rPr lang="en-US" altLang="en-US" b="1" dirty="0" smtClean="0">
                <a:solidFill>
                  <a:srgbClr val="FF0000"/>
                </a:solidFill>
                <a:latin typeface="Calibri" pitchFamily="34" charset="0"/>
              </a:rPr>
              <a:t>systems</a:t>
            </a:r>
            <a:endParaRPr lang="en-US" altLang="en-US" b="1" dirty="0">
              <a:solidFill>
                <a:srgbClr val="FF0000"/>
              </a:solidFill>
              <a:latin typeface="Calibri" pitchFamily="34" charset="0"/>
            </a:endParaRPr>
          </a:p>
          <a:p>
            <a:pPr marL="596646" indent="-514350">
              <a:buFont typeface="+mj-lt"/>
              <a:buAutoNum type="arabicPeriod"/>
            </a:pPr>
            <a:r>
              <a:rPr lang="en-US" altLang="en-US" b="1" dirty="0">
                <a:solidFill>
                  <a:srgbClr val="FF0000"/>
                </a:solidFill>
                <a:latin typeface="Calibri" pitchFamily="34" charset="0"/>
              </a:rPr>
              <a:t>Distributed </a:t>
            </a:r>
            <a:r>
              <a:rPr lang="en-US" altLang="en-US" b="1" dirty="0" smtClean="0">
                <a:solidFill>
                  <a:srgbClr val="FF0000"/>
                </a:solidFill>
                <a:latin typeface="Calibri" pitchFamily="34" charset="0"/>
              </a:rPr>
              <a:t>systems</a:t>
            </a:r>
          </a:p>
          <a:p>
            <a:pPr marL="596646" indent="-514350">
              <a:buFont typeface="+mj-lt"/>
              <a:buAutoNum type="arabicPeriod"/>
            </a:pPr>
            <a:r>
              <a:rPr lang="en-US" altLang="en-US" b="1" dirty="0">
                <a:solidFill>
                  <a:srgbClr val="FF0000"/>
                </a:solidFill>
                <a:latin typeface="Calibri" pitchFamily="34" charset="0"/>
              </a:rPr>
              <a:t>Real-time systems</a:t>
            </a:r>
            <a:endParaRPr lang="zh-TW" altLang="en-US" dirty="0">
              <a:solidFill>
                <a:srgbClr val="FF0000"/>
              </a:solidFill>
            </a:endParaRPr>
          </a:p>
        </p:txBody>
      </p:sp>
    </p:spTree>
    <p:extLst>
      <p:ext uri="{BB962C8B-B14F-4D97-AF65-F5344CB8AC3E}">
        <p14:creationId xmlns:p14="http://schemas.microsoft.com/office/powerpoint/2010/main" val="2087461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zh-TW" b="1" dirty="0" smtClean="0">
                <a:latin typeface="Calibri" panose="020F0502020204030204" pitchFamily="34" charset="0"/>
                <a:cs typeface="Calibri" panose="020F0502020204030204" pitchFamily="34" charset="0"/>
              </a:rPr>
              <a:t>Batch systems</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5410200"/>
          </a:xfrm>
        </p:spPr>
        <p:txBody>
          <a:bodyPr>
            <a:normAutofit/>
          </a:bodyPr>
          <a:lstStyle/>
          <a:p>
            <a:pPr algn="just"/>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Each program to be executed was called a </a:t>
            </a:r>
            <a:r>
              <a:rPr lang="en-US" altLang="en-US"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job</a:t>
            </a:r>
            <a:r>
              <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algn="just"/>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Store the data in the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auxiliary memory</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and wait until a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certain amount</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or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fixed time</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to process it</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algn="just"/>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After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program is processed, the next program is processed</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algn="just"/>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Suitable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for systems that process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large amounts of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data</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147073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zh-TW" b="1" dirty="0" smtClean="0">
                <a:latin typeface="Calibri" panose="020F0502020204030204" pitchFamily="34" charset="0"/>
                <a:cs typeface="Calibri" panose="020F0502020204030204" pitchFamily="34" charset="0"/>
              </a:rPr>
              <a:t>Batch systems</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196752"/>
            <a:ext cx="7818072" cy="5517232"/>
          </a:xfrm>
        </p:spPr>
        <p:txBody>
          <a:bodyPr>
            <a:noAutofit/>
          </a:bodyPr>
          <a:lstStyle/>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As batch systems load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less stress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on processor and involve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less user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interaction</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algn="just"/>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he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large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repeated jobs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are given to the system and we don’t have to interact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with computer.</a:t>
            </a:r>
          </a:p>
          <a:p>
            <a:pPr algn="just"/>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Old batch systems were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not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interactive</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lvl="1" algn="just"/>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user interaction was not involved when the job is running. </a:t>
            </a:r>
            <a:endPar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Now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 modern batch systems we have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interactions</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299177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zh-TW" b="1" dirty="0">
                <a:latin typeface="Calibri" panose="020F0502020204030204" pitchFamily="34" charset="0"/>
                <a:cs typeface="Calibri" panose="020F0502020204030204" pitchFamily="34" charset="0"/>
              </a:rPr>
              <a:t>Batch </a:t>
            </a:r>
            <a:r>
              <a:rPr lang="en-US" altLang="zh-TW" b="1" dirty="0" smtClean="0">
                <a:latin typeface="Calibri" panose="020F0502020204030204" pitchFamily="34" charset="0"/>
                <a:cs typeface="Calibri" panose="020F0502020204030204" pitchFamily="34" charset="0"/>
              </a:rPr>
              <a:t>systems</a:t>
            </a:r>
            <a:endParaRPr lang="zh-TW" altLang="en-US" dirty="0"/>
          </a:p>
        </p:txBody>
      </p:sp>
      <p:sp>
        <p:nvSpPr>
          <p:cNvPr id="3" name="內容版面配置區 2"/>
          <p:cNvSpPr>
            <a:spLocks noGrp="1"/>
          </p:cNvSpPr>
          <p:nvPr>
            <p:ph idx="1"/>
          </p:nvPr>
        </p:nvSpPr>
        <p:spPr>
          <a:xfrm>
            <a:off x="1115616" y="1447800"/>
            <a:ext cx="7818072" cy="5410200"/>
          </a:xfrm>
        </p:spPr>
        <p:txBody>
          <a:bodyPr>
            <a:normAutofit/>
          </a:bodyPr>
          <a:lstStyle/>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Advantages</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buFont typeface="Wingdings" panose="05000000000000000000" pitchFamily="2" charset="2"/>
              <a:buChar char="ü"/>
            </a:pP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batch systems can manage large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repeated work</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easily.</a:t>
            </a:r>
          </a:p>
          <a:p>
            <a:pPr lvl="1" algn="just">
              <a:buFont typeface="Wingdings" panose="05000000000000000000" pitchFamily="2" charset="2"/>
              <a:buChar char="ü"/>
            </a:pP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Repeated jobs are done fast in batch systems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without user interaction</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lvl="1" algn="just">
              <a:buFont typeface="Wingdings" panose="05000000000000000000" pitchFamily="2" charset="2"/>
              <a:buChar char="ü"/>
            </a:pP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Batch systems can work offline so it makes</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less stress</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on processor.</a:t>
            </a:r>
          </a:p>
          <a:p>
            <a:pPr algn="just"/>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Disadvantage</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buFont typeface="Calibri" panose="020F0502020204030204" pitchFamily="34" charset="0"/>
              <a:buChar char="×"/>
            </a:pP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If some job takes too much time i.e. if error occurs in job then other jobs will wait for unknown time.</a:t>
            </a:r>
          </a:p>
          <a:p>
            <a:endParaRPr lang="zh-TW" altLang="en-US" dirty="0"/>
          </a:p>
        </p:txBody>
      </p:sp>
    </p:spTree>
    <p:extLst>
      <p:ext uri="{BB962C8B-B14F-4D97-AF65-F5344CB8AC3E}">
        <p14:creationId xmlns:p14="http://schemas.microsoft.com/office/powerpoint/2010/main" val="10770068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p:cNvSpPr>
            <a:spLocks noGrp="1"/>
          </p:cNvSpPr>
          <p:nvPr>
            <p:ph type="title"/>
          </p:nvPr>
        </p:nvSpPr>
        <p:spPr>
          <a:xfrm>
            <a:off x="1043608" y="274638"/>
            <a:ext cx="7890080" cy="1143000"/>
          </a:xfrm>
        </p:spPr>
        <p:txBody>
          <a:bodyPr/>
          <a:lstStyle/>
          <a:p>
            <a:r>
              <a:rPr lang="en-US" altLang="zh-TW" b="1" dirty="0" smtClean="0">
                <a:latin typeface="Calibri" panose="020F0502020204030204" pitchFamily="34" charset="0"/>
                <a:cs typeface="Calibri" panose="020F0502020204030204" pitchFamily="34" charset="0"/>
              </a:rPr>
              <a:t>Batch systems</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5410200"/>
          </a:xfrm>
        </p:spPr>
        <p:txBody>
          <a:bodyPr>
            <a:normAutofit/>
          </a:bodyPr>
          <a:lstStyle/>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Postman‘s receipt</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82296" indent="0">
              <a:buNone/>
            </a:pP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If the mail box is full or the time is up, the postman must receive the letter.</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1028" name="Picture 4" descr="ç¸éåç"/>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1136" l="10000" r="90000">
                        <a14:foregroundMark x1="20938" y1="52955" x2="20938" y2="52955"/>
                        <a14:foregroundMark x1="32344" y1="34773" x2="32344" y2="34773"/>
                        <a14:foregroundMark x1="81250" y1="30682" x2="81250" y2="30682"/>
                        <a14:foregroundMark x1="63281" y1="21818" x2="63281" y2="21818"/>
                        <a14:foregroundMark x1="61875" y1="19773" x2="61875" y2="19773"/>
                        <a14:foregroundMark x1="64063" y1="19091" x2="64063" y2="19091"/>
                        <a14:foregroundMark x1="77344" y1="32045" x2="77344" y2="32045"/>
                        <a14:foregroundMark x1="79219" y1="20227" x2="76094" y2="41364"/>
                        <a14:backgroundMark x1="51094" y1="69545" x2="51094" y2="69545"/>
                        <a14:backgroundMark x1="54844" y1="68409" x2="54844" y2="68409"/>
                        <a14:backgroundMark x1="70781" y1="62273" x2="70781" y2="62273"/>
                        <a14:backgroundMark x1="73594" y1="60227" x2="73594" y2="60227"/>
                        <a14:backgroundMark x1="75469" y1="54091" x2="75469" y2="54091"/>
                        <a14:backgroundMark x1="73125" y1="51136" x2="73125" y2="51136"/>
                        <a14:backgroundMark x1="67813" y1="56364" x2="67813" y2="56364"/>
                        <a14:backgroundMark x1="72813" y1="42045" x2="72813" y2="42045"/>
                        <a14:backgroundMark x1="64844" y1="18864" x2="64844" y2="18864"/>
                      </a14:backgroundRemoval>
                    </a14:imgEffect>
                  </a14:imgLayer>
                </a14:imgProps>
              </a:ext>
              <a:ext uri="{28A0092B-C50C-407E-A947-70E740481C1C}">
                <a14:useLocalDpi xmlns:a14="http://schemas.microsoft.com/office/drawing/2010/main" val="0"/>
              </a:ext>
            </a:extLst>
          </a:blip>
          <a:srcRect/>
          <a:stretch>
            <a:fillRect/>
          </a:stretch>
        </p:blipFill>
        <p:spPr bwMode="auto">
          <a:xfrm>
            <a:off x="2555776" y="3212976"/>
            <a:ext cx="5132206" cy="35283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86467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zh-TW" b="1" dirty="0">
                <a:latin typeface="Calibri" panose="020F0502020204030204" pitchFamily="34" charset="0"/>
                <a:cs typeface="Calibri" panose="020F0502020204030204" pitchFamily="34" charset="0"/>
              </a:rPr>
              <a:t>Batch </a:t>
            </a:r>
            <a:r>
              <a:rPr lang="en-US" altLang="zh-TW" b="1" dirty="0" smtClean="0">
                <a:latin typeface="Calibri" panose="020F0502020204030204" pitchFamily="34" charset="0"/>
                <a:cs typeface="Calibri" panose="020F0502020204030204" pitchFamily="34" charset="0"/>
              </a:rPr>
              <a:t>systems</a:t>
            </a:r>
            <a:endParaRPr lang="zh-TW" altLang="en-US" dirty="0"/>
          </a:p>
        </p:txBody>
      </p:sp>
      <p:sp>
        <p:nvSpPr>
          <p:cNvPr id="3" name="內容版面配置區 2"/>
          <p:cNvSpPr>
            <a:spLocks noGrp="1"/>
          </p:cNvSpPr>
          <p:nvPr>
            <p:ph idx="1"/>
          </p:nvPr>
        </p:nvSpPr>
        <p:spPr>
          <a:xfrm>
            <a:off x="1115616" y="1447800"/>
            <a:ext cx="7818072" cy="4800600"/>
          </a:xfrm>
        </p:spPr>
        <p:txBody>
          <a:bodyPr/>
          <a:lstStyle/>
          <a:p>
            <a:r>
              <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Interest </a:t>
            </a:r>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calculation</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82296" indent="0">
              <a:buNone/>
            </a:pP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Banks may calculate interest on each account every six months.</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1026" name="Picture 2" descr="ãå©æ¯ãçåçæå°çµæ"/>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1720" y="2990974"/>
            <a:ext cx="5514400" cy="3860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035252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b="1" dirty="0">
                <a:latin typeface="Calibri" pitchFamily="34" charset="0"/>
              </a:rPr>
              <a:t>Time-sharing systems</a:t>
            </a:r>
            <a:endParaRPr lang="zh-TW" altLang="en-US" dirty="0"/>
          </a:p>
        </p:txBody>
      </p:sp>
      <p:sp>
        <p:nvSpPr>
          <p:cNvPr id="3" name="內容版面配置區 2"/>
          <p:cNvSpPr>
            <a:spLocks noGrp="1"/>
          </p:cNvSpPr>
          <p:nvPr>
            <p:ph idx="1"/>
          </p:nvPr>
        </p:nvSpPr>
        <p:spPr>
          <a:xfrm>
            <a:off x="1115616" y="1447800"/>
            <a:ext cx="7818072" cy="5410200"/>
          </a:xfrm>
        </p:spPr>
        <p:txBody>
          <a:bodyPr>
            <a:normAutofit/>
          </a:bodyPr>
          <a:lstStyle/>
          <a:p>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To use computer system </a:t>
            </a:r>
            <a:r>
              <a:rPr lang="en-US" altLang="en-US"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resources</a:t>
            </a: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efficiently.</a:t>
            </a:r>
          </a:p>
          <a:p>
            <a:endParaRPr lang="en-US" altLang="en-US" sz="2800" dirty="0" smtClean="0">
              <a:solidFill>
                <a:schemeClr val="accent5">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en-US" sz="2800" dirty="0" smtClean="0">
                <a:solidFill>
                  <a:schemeClr val="accent5">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a:t>
            </a:r>
            <a:r>
              <a:rPr lang="en-US" altLang="en-US" sz="2800" dirty="0">
                <a:solidFill>
                  <a:schemeClr val="accent5">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idea is to hold several jobs in memory at a time, and only </a:t>
            </a:r>
            <a:r>
              <a:rPr lang="en-US" altLang="en-US"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assign a resource</a:t>
            </a:r>
            <a:r>
              <a:rPr lang="en-US" altLang="en-US" sz="2800" dirty="0">
                <a:solidFill>
                  <a:schemeClr val="accent5">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to a job that needs it on the condition that the resource is available</a:t>
            </a:r>
            <a:r>
              <a:rPr lang="en-US" altLang="en-US" sz="2800" dirty="0" smtClean="0">
                <a:solidFill>
                  <a:schemeClr val="accent5">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endParaRPr lang="en-US" altLang="en-US" sz="2800" dirty="0" smtClean="0">
              <a:solidFill>
                <a:schemeClr val="accent5">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Multiprogramming brought the idea of </a:t>
            </a:r>
            <a:r>
              <a:rPr lang="en-US" altLang="en-US" sz="2800" b="1"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time </a:t>
            </a:r>
            <a:r>
              <a:rPr lang="en-US" altLang="en-US" sz="2800" b="1"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sharing</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buFont typeface="Wingdings" panose="05000000000000000000" pitchFamily="2" charset="2"/>
              <a:buChar char="Ø"/>
            </a:pP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a:t>
            </a:r>
            <a:r>
              <a:rPr lang="en-US" altLang="en-US"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esources </a:t>
            </a:r>
            <a:r>
              <a:rPr lang="en-US" altLang="en-US"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could be shared between different jobs, with each job being allocated a portion of time to use a resource</a:t>
            </a:r>
            <a:r>
              <a:rPr lang="en-US" altLang="en-US"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en-US"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en-US" sz="2800" dirty="0" smtClean="0">
              <a:solidFill>
                <a:schemeClr val="accent5">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en-US" sz="2800" dirty="0">
              <a:solidFill>
                <a:schemeClr val="accent5">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944961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p:cNvSpPr>
            <a:spLocks noGrp="1"/>
          </p:cNvSpPr>
          <p:nvPr>
            <p:ph type="title"/>
          </p:nvPr>
        </p:nvSpPr>
        <p:spPr>
          <a:xfrm>
            <a:off x="1043608" y="274638"/>
            <a:ext cx="7890080" cy="1143000"/>
          </a:xfrm>
        </p:spPr>
        <p:txBody>
          <a:bodyPr/>
          <a:lstStyle/>
          <a:p>
            <a:r>
              <a:rPr lang="en-US" altLang="en-US" b="1" dirty="0">
                <a:latin typeface="Calibri" pitchFamily="34" charset="0"/>
              </a:rPr>
              <a:t>Time-sharing systems</a:t>
            </a:r>
            <a:endParaRPr lang="zh-TW" altLang="en-US" dirty="0"/>
          </a:p>
        </p:txBody>
      </p:sp>
      <p:grpSp>
        <p:nvGrpSpPr>
          <p:cNvPr id="6" name="群組 5"/>
          <p:cNvGrpSpPr/>
          <p:nvPr/>
        </p:nvGrpSpPr>
        <p:grpSpPr>
          <a:xfrm>
            <a:off x="1124534" y="2008294"/>
            <a:ext cx="7229028" cy="4654748"/>
            <a:chOff x="971600" y="2042539"/>
            <a:chExt cx="7229028" cy="4654748"/>
          </a:xfrm>
        </p:grpSpPr>
        <p:grpSp>
          <p:nvGrpSpPr>
            <p:cNvPr id="13" name="群組 12"/>
            <p:cNvGrpSpPr/>
            <p:nvPr/>
          </p:nvGrpSpPr>
          <p:grpSpPr>
            <a:xfrm>
              <a:off x="1974516" y="2042540"/>
              <a:ext cx="2476500" cy="2476501"/>
              <a:chOff x="1974516" y="2042540"/>
              <a:chExt cx="2476500" cy="2476501"/>
            </a:xfrm>
          </p:grpSpPr>
          <p:pic>
            <p:nvPicPr>
              <p:cNvPr id="2052" name="Picture 4" descr="ç¸éåç"/>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100000" l="0" r="100000">
                            <a14:foregroundMark x1="7692" y1="78462" x2="7692" y2="78462"/>
                            <a14:foregroundMark x1="13077" y1="84615" x2="13077" y2="84615"/>
                            <a14:foregroundMark x1="21923" y1="85000" x2="21923" y2="85000"/>
                            <a14:foregroundMark x1="16923" y1="87308" x2="16923" y2="87308"/>
                          </a14:backgroundRemoval>
                        </a14:imgEffect>
                      </a14:imgLayer>
                    </a14:imgProps>
                  </a:ext>
                  <a:ext uri="{28A0092B-C50C-407E-A947-70E740481C1C}">
                    <a14:useLocalDpi xmlns:a14="http://schemas.microsoft.com/office/drawing/2010/main" val="0"/>
                  </a:ext>
                </a:extLst>
              </a:blip>
              <a:srcRect/>
              <a:stretch>
                <a:fillRect/>
              </a:stretch>
            </p:blipFill>
            <p:spPr bwMode="auto">
              <a:xfrm>
                <a:off x="1974516" y="2042540"/>
                <a:ext cx="2476500" cy="247650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ãçè¦½å¨ãçåçæå°çµæ"/>
              <p:cNvPicPr>
                <a:picLocks noChangeAspect="1" noChangeArrowheads="1"/>
              </p:cNvPicPr>
              <p:nvPr/>
            </p:nvPicPr>
            <p:blipFill>
              <a:blip r:embed="rId5" cstate="print">
                <a:extLst>
                  <a:ext uri="{BEBA8EAE-BF5A-486C-A8C5-ECC9F3942E4B}">
                    <a14:imgProps xmlns:a14="http://schemas.microsoft.com/office/drawing/2010/main">
                      <a14:imgLayer r:embed="rId6">
                        <a14:imgEffect>
                          <a14:backgroundRemoval t="0" b="100000" l="0" r="100000">
                            <a14:foregroundMark x1="56667" y1="42500" x2="56667" y2="42500"/>
                            <a14:foregroundMark x1="60167" y1="51000" x2="60167" y2="51000"/>
                            <a14:foregroundMark x1="36333" y1="54500" x2="36333" y2="54500"/>
                            <a14:foregroundMark x1="42333" y1="48000" x2="54833" y2="57000"/>
                            <a14:foregroundMark x1="47667" y1="55833" x2="56667" y2="42500"/>
                            <a14:foregroundMark x1="47000" y1="40833" x2="54833" y2="52833"/>
                            <a14:foregroundMark x1="42833" y1="48000" x2="53000" y2="37167"/>
                            <a14:foregroundMark x1="51833" y1="33500" x2="36333" y2="54000"/>
                            <a14:foregroundMark x1="52500" y1="46167" x2="56667" y2="61167"/>
                            <a14:foregroundMark x1="43500" y1="59333" x2="59000" y2="55167"/>
                          </a14:backgroundRemoval>
                        </a14:imgEffect>
                      </a14:imgLayer>
                    </a14:imgProps>
                  </a:ext>
                  <a:ext uri="{28A0092B-C50C-407E-A947-70E740481C1C}">
                    <a14:useLocalDpi xmlns:a14="http://schemas.microsoft.com/office/drawing/2010/main" val="0"/>
                  </a:ext>
                </a:extLst>
              </a:blip>
              <a:srcRect/>
              <a:stretch>
                <a:fillRect/>
              </a:stretch>
            </p:blipFill>
            <p:spPr bwMode="auto">
              <a:xfrm>
                <a:off x="3235636" y="3100770"/>
                <a:ext cx="360040" cy="36004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4" name="群組 13"/>
            <p:cNvGrpSpPr/>
            <p:nvPr/>
          </p:nvGrpSpPr>
          <p:grpSpPr>
            <a:xfrm>
              <a:off x="5724128" y="2042539"/>
              <a:ext cx="2476500" cy="2476501"/>
              <a:chOff x="5724128" y="2042539"/>
              <a:chExt cx="2476500" cy="2476501"/>
            </a:xfrm>
          </p:grpSpPr>
          <p:pic>
            <p:nvPicPr>
              <p:cNvPr id="8" name="Picture 4" descr="ç¸éåç"/>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100000" l="0" r="100000">
                            <a14:foregroundMark x1="7692" y1="78462" x2="7692" y2="78462"/>
                            <a14:foregroundMark x1="13077" y1="84615" x2="13077" y2="84615"/>
                            <a14:foregroundMark x1="21923" y1="85000" x2="21923" y2="85000"/>
                            <a14:foregroundMark x1="16923" y1="87308" x2="16923" y2="87308"/>
                          </a14:backgroundRemoval>
                        </a14:imgEffect>
                      </a14:imgLayer>
                    </a14:imgProps>
                  </a:ext>
                  <a:ext uri="{28A0092B-C50C-407E-A947-70E740481C1C}">
                    <a14:useLocalDpi xmlns:a14="http://schemas.microsoft.com/office/drawing/2010/main" val="0"/>
                  </a:ext>
                </a:extLst>
              </a:blip>
              <a:srcRect/>
              <a:stretch>
                <a:fillRect/>
              </a:stretch>
            </p:blipFill>
            <p:spPr bwMode="auto">
              <a:xfrm>
                <a:off x="5724128" y="2042539"/>
                <a:ext cx="2476500" cy="247650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ãpowerpointãçåçæå°çµæ"/>
              <p:cNvPicPr>
                <a:picLocks noChangeAspect="1" noChangeArrowheads="1"/>
              </p:cNvPicPr>
              <p:nvPr/>
            </p:nvPicPr>
            <p:blipFill>
              <a:blip r:embed="rId7" cstate="print">
                <a:extLst>
                  <a:ext uri="{BEBA8EAE-BF5A-486C-A8C5-ECC9F3942E4B}">
                    <a14:imgProps xmlns:a14="http://schemas.microsoft.com/office/drawing/2010/main">
                      <a14:imgLayer r:embed="rId8">
                        <a14:imgEffect>
                          <a14:backgroundRemoval t="3810" b="97143" l="8929" r="95000">
                            <a14:foregroundMark x1="38929" y1="78571" x2="38929" y2="78571"/>
                            <a14:foregroundMark x1="74286" y1="63333" x2="56429" y2="77619"/>
                            <a14:foregroundMark x1="31786" y1="76667" x2="54643" y2="70000"/>
                            <a14:foregroundMark x1="43214" y1="41429" x2="43214" y2="41429"/>
                            <a14:foregroundMark x1="64286" y1="58571" x2="64286" y2="58571"/>
                          </a14:backgroundRemoval>
                        </a14:imgEffect>
                      </a14:imgLayer>
                    </a14:imgProps>
                  </a:ext>
                  <a:ext uri="{28A0092B-C50C-407E-A947-70E740481C1C}">
                    <a14:useLocalDpi xmlns:a14="http://schemas.microsoft.com/office/drawing/2010/main" val="0"/>
                  </a:ext>
                </a:extLst>
              </a:blip>
              <a:srcRect/>
              <a:stretch>
                <a:fillRect/>
              </a:stretch>
            </p:blipFill>
            <p:spPr bwMode="auto">
              <a:xfrm>
                <a:off x="6948264" y="3105269"/>
                <a:ext cx="468052" cy="35103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3" name="群組 2"/>
            <p:cNvGrpSpPr/>
            <p:nvPr/>
          </p:nvGrpSpPr>
          <p:grpSpPr>
            <a:xfrm>
              <a:off x="971600" y="4334375"/>
              <a:ext cx="3456384" cy="2325984"/>
              <a:chOff x="971600" y="4334375"/>
              <a:chExt cx="3456384" cy="2325984"/>
            </a:xfrm>
          </p:grpSpPr>
          <p:cxnSp>
            <p:nvCxnSpPr>
              <p:cNvPr id="10" name="直線單箭頭接點 9"/>
              <p:cNvCxnSpPr/>
              <p:nvPr/>
            </p:nvCxnSpPr>
            <p:spPr>
              <a:xfrm>
                <a:off x="1835696" y="6237312"/>
                <a:ext cx="2592288"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2" name="直線單箭頭接點 11"/>
              <p:cNvCxnSpPr/>
              <p:nvPr/>
            </p:nvCxnSpPr>
            <p:spPr>
              <a:xfrm flipV="1">
                <a:off x="1835696" y="4653136"/>
                <a:ext cx="0" cy="158417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pic>
            <p:nvPicPr>
              <p:cNvPr id="18" name="Picture 2" descr="ãçè¦½å¨ãçåçæå°çµæ"/>
              <p:cNvPicPr>
                <a:picLocks noChangeAspect="1" noChangeArrowheads="1"/>
              </p:cNvPicPr>
              <p:nvPr/>
            </p:nvPicPr>
            <p:blipFill>
              <a:blip r:embed="rId5" cstate="print">
                <a:extLst>
                  <a:ext uri="{BEBA8EAE-BF5A-486C-A8C5-ECC9F3942E4B}">
                    <a14:imgProps xmlns:a14="http://schemas.microsoft.com/office/drawing/2010/main">
                      <a14:imgLayer r:embed="rId6">
                        <a14:imgEffect>
                          <a14:backgroundRemoval t="0" b="100000" l="0" r="100000">
                            <a14:foregroundMark x1="56667" y1="42500" x2="56667" y2="42500"/>
                            <a14:foregroundMark x1="60167" y1="51000" x2="60167" y2="51000"/>
                            <a14:foregroundMark x1="36333" y1="54500" x2="36333" y2="54500"/>
                            <a14:foregroundMark x1="42333" y1="48000" x2="54833" y2="57000"/>
                            <a14:foregroundMark x1="47667" y1="55833" x2="56667" y2="42500"/>
                            <a14:foregroundMark x1="47000" y1="40833" x2="54833" y2="52833"/>
                            <a14:foregroundMark x1="42833" y1="48000" x2="53000" y2="37167"/>
                            <a14:foregroundMark x1="51833" y1="33500" x2="36333" y2="54000"/>
                            <a14:foregroundMark x1="52500" y1="46167" x2="56667" y2="61167"/>
                            <a14:foregroundMark x1="43500" y1="59333" x2="59000" y2="55167"/>
                          </a14:backgroundRemoval>
                        </a14:imgEffect>
                      </a14:imgLayer>
                    </a14:imgProps>
                  </a:ext>
                  <a:ext uri="{28A0092B-C50C-407E-A947-70E740481C1C}">
                    <a14:useLocalDpi xmlns:a14="http://schemas.microsoft.com/office/drawing/2010/main" val="0"/>
                  </a:ext>
                </a:extLst>
              </a:blip>
              <a:srcRect/>
              <a:stretch>
                <a:fillRect/>
              </a:stretch>
            </p:blipFill>
            <p:spPr bwMode="auto">
              <a:xfrm>
                <a:off x="2273933" y="6300319"/>
                <a:ext cx="360040" cy="36004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6" descr="ãpowerpointãçåçæå°çµæ"/>
              <p:cNvPicPr>
                <a:picLocks noChangeAspect="1" noChangeArrowheads="1"/>
              </p:cNvPicPr>
              <p:nvPr/>
            </p:nvPicPr>
            <p:blipFill>
              <a:blip r:embed="rId7" cstate="print">
                <a:extLst>
                  <a:ext uri="{BEBA8EAE-BF5A-486C-A8C5-ECC9F3942E4B}">
                    <a14:imgProps xmlns:a14="http://schemas.microsoft.com/office/drawing/2010/main">
                      <a14:imgLayer r:embed="rId8">
                        <a14:imgEffect>
                          <a14:backgroundRemoval t="3810" b="97143" l="8929" r="95000">
                            <a14:foregroundMark x1="38929" y1="78571" x2="38929" y2="78571"/>
                            <a14:foregroundMark x1="74286" y1="63333" x2="56429" y2="77619"/>
                            <a14:foregroundMark x1="31786" y1="76667" x2="54643" y2="70000"/>
                            <a14:foregroundMark x1="43214" y1="41429" x2="43214" y2="41429"/>
                            <a14:foregroundMark x1="64286" y1="58571" x2="64286" y2="58571"/>
                          </a14:backgroundRemoval>
                        </a14:imgEffect>
                      </a14:imgLayer>
                    </a14:imgProps>
                  </a:ext>
                  <a:ext uri="{28A0092B-C50C-407E-A947-70E740481C1C}">
                    <a14:useLocalDpi xmlns:a14="http://schemas.microsoft.com/office/drawing/2010/main" val="0"/>
                  </a:ext>
                </a:extLst>
              </a:blip>
              <a:srcRect/>
              <a:stretch>
                <a:fillRect/>
              </a:stretch>
            </p:blipFill>
            <p:spPr bwMode="auto">
              <a:xfrm>
                <a:off x="3361650" y="6309320"/>
                <a:ext cx="468052" cy="351039"/>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p:cNvSpPr/>
              <p:nvPr/>
            </p:nvSpPr>
            <p:spPr>
              <a:xfrm>
                <a:off x="2273933" y="5085184"/>
                <a:ext cx="360040" cy="1126048"/>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 name="矩形 27"/>
              <p:cNvSpPr/>
              <p:nvPr/>
            </p:nvSpPr>
            <p:spPr>
              <a:xfrm>
                <a:off x="3415656" y="5949279"/>
                <a:ext cx="360040" cy="261954"/>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矩形 1"/>
              <p:cNvSpPr/>
              <p:nvPr/>
            </p:nvSpPr>
            <p:spPr>
              <a:xfrm>
                <a:off x="971600" y="4334375"/>
                <a:ext cx="1134221" cy="369332"/>
              </a:xfrm>
              <a:prstGeom prst="rect">
                <a:avLst/>
              </a:prstGeom>
            </p:spPr>
            <p:txBody>
              <a:bodyPr wrap="none">
                <a:spAutoFit/>
              </a:bodyPr>
              <a:lstStyle/>
              <a:p>
                <a:r>
                  <a:rPr lang="en-US" altLang="zh-TW"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a:t>
                </a:r>
                <a:r>
                  <a:rPr lang="en-US" altLang="en-US"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esources</a:t>
                </a:r>
                <a:endParaRPr lang="zh-TW" altLang="en-US" dirty="0"/>
              </a:p>
            </p:txBody>
          </p:sp>
        </p:grpSp>
        <p:grpSp>
          <p:nvGrpSpPr>
            <p:cNvPr id="5" name="群組 4"/>
            <p:cNvGrpSpPr/>
            <p:nvPr/>
          </p:nvGrpSpPr>
          <p:grpSpPr>
            <a:xfrm>
              <a:off x="4690697" y="4371206"/>
              <a:ext cx="3484612" cy="2326081"/>
              <a:chOff x="4690697" y="4371206"/>
              <a:chExt cx="3484612" cy="2326081"/>
            </a:xfrm>
          </p:grpSpPr>
          <p:cxnSp>
            <p:nvCxnSpPr>
              <p:cNvPr id="22" name="直線單箭頭接點 21"/>
              <p:cNvCxnSpPr/>
              <p:nvPr/>
            </p:nvCxnSpPr>
            <p:spPr>
              <a:xfrm>
                <a:off x="5583021" y="6274240"/>
                <a:ext cx="2592288"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23" name="直線單箭頭接點 22"/>
              <p:cNvCxnSpPr/>
              <p:nvPr/>
            </p:nvCxnSpPr>
            <p:spPr>
              <a:xfrm flipV="1">
                <a:off x="5583021" y="4690064"/>
                <a:ext cx="0" cy="158417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pic>
            <p:nvPicPr>
              <p:cNvPr id="24" name="Picture 2" descr="ãçè¦½å¨ãçåçæå°çµæ"/>
              <p:cNvPicPr>
                <a:picLocks noChangeAspect="1" noChangeArrowheads="1"/>
              </p:cNvPicPr>
              <p:nvPr/>
            </p:nvPicPr>
            <p:blipFill>
              <a:blip r:embed="rId5" cstate="print">
                <a:extLst>
                  <a:ext uri="{BEBA8EAE-BF5A-486C-A8C5-ECC9F3942E4B}">
                    <a14:imgProps xmlns:a14="http://schemas.microsoft.com/office/drawing/2010/main">
                      <a14:imgLayer r:embed="rId6">
                        <a14:imgEffect>
                          <a14:backgroundRemoval t="0" b="100000" l="0" r="100000">
                            <a14:foregroundMark x1="56667" y1="42500" x2="56667" y2="42500"/>
                            <a14:foregroundMark x1="60167" y1="51000" x2="60167" y2="51000"/>
                            <a14:foregroundMark x1="36333" y1="54500" x2="36333" y2="54500"/>
                            <a14:foregroundMark x1="42333" y1="48000" x2="54833" y2="57000"/>
                            <a14:foregroundMark x1="47667" y1="55833" x2="56667" y2="42500"/>
                            <a14:foregroundMark x1="47000" y1="40833" x2="54833" y2="52833"/>
                            <a14:foregroundMark x1="42833" y1="48000" x2="53000" y2="37167"/>
                            <a14:foregroundMark x1="51833" y1="33500" x2="36333" y2="54000"/>
                            <a14:foregroundMark x1="52500" y1="46167" x2="56667" y2="61167"/>
                            <a14:foregroundMark x1="43500" y1="59333" x2="59000" y2="55167"/>
                          </a14:backgroundRemoval>
                        </a14:imgEffect>
                      </a14:imgLayer>
                    </a14:imgProps>
                  </a:ext>
                  <a:ext uri="{28A0092B-C50C-407E-A947-70E740481C1C}">
                    <a14:useLocalDpi xmlns:a14="http://schemas.microsoft.com/office/drawing/2010/main" val="0"/>
                  </a:ext>
                </a:extLst>
              </a:blip>
              <a:srcRect/>
              <a:stretch>
                <a:fillRect/>
              </a:stretch>
            </p:blipFill>
            <p:spPr bwMode="auto">
              <a:xfrm>
                <a:off x="6021258" y="6337247"/>
                <a:ext cx="360040" cy="36004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6" descr="ãpowerpointãçåçæå°çµæ"/>
              <p:cNvPicPr>
                <a:picLocks noChangeAspect="1" noChangeArrowheads="1"/>
              </p:cNvPicPr>
              <p:nvPr/>
            </p:nvPicPr>
            <p:blipFill>
              <a:blip r:embed="rId7" cstate="print">
                <a:extLst>
                  <a:ext uri="{BEBA8EAE-BF5A-486C-A8C5-ECC9F3942E4B}">
                    <a14:imgProps xmlns:a14="http://schemas.microsoft.com/office/drawing/2010/main">
                      <a14:imgLayer r:embed="rId8">
                        <a14:imgEffect>
                          <a14:backgroundRemoval t="3810" b="97143" l="8929" r="95000">
                            <a14:foregroundMark x1="38929" y1="78571" x2="38929" y2="78571"/>
                            <a14:foregroundMark x1="74286" y1="63333" x2="56429" y2="77619"/>
                            <a14:foregroundMark x1="31786" y1="76667" x2="54643" y2="70000"/>
                            <a14:foregroundMark x1="43214" y1="41429" x2="43214" y2="41429"/>
                            <a14:foregroundMark x1="64286" y1="58571" x2="64286" y2="58571"/>
                          </a14:backgroundRemoval>
                        </a14:imgEffect>
                      </a14:imgLayer>
                    </a14:imgProps>
                  </a:ext>
                  <a:ext uri="{28A0092B-C50C-407E-A947-70E740481C1C}">
                    <a14:useLocalDpi xmlns:a14="http://schemas.microsoft.com/office/drawing/2010/main" val="0"/>
                  </a:ext>
                </a:extLst>
              </a:blip>
              <a:srcRect/>
              <a:stretch>
                <a:fillRect/>
              </a:stretch>
            </p:blipFill>
            <p:spPr bwMode="auto">
              <a:xfrm>
                <a:off x="7108975" y="6346248"/>
                <a:ext cx="468052" cy="351039"/>
              </a:xfrm>
              <a:prstGeom prst="rect">
                <a:avLst/>
              </a:prstGeom>
              <a:noFill/>
              <a:extLst>
                <a:ext uri="{909E8E84-426E-40DD-AFC4-6F175D3DCCD1}">
                  <a14:hiddenFill xmlns:a14="http://schemas.microsoft.com/office/drawing/2010/main">
                    <a:solidFill>
                      <a:srgbClr val="FFFFFF"/>
                    </a:solidFill>
                  </a14:hiddenFill>
                </a:ext>
              </a:extLst>
            </p:spPr>
          </p:pic>
          <p:sp>
            <p:nvSpPr>
              <p:cNvPr id="27" name="矩形 26"/>
              <p:cNvSpPr/>
              <p:nvPr/>
            </p:nvSpPr>
            <p:spPr>
              <a:xfrm>
                <a:off x="7155515" y="5148190"/>
                <a:ext cx="360040" cy="1103695"/>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9" name="矩形 28"/>
              <p:cNvSpPr/>
              <p:nvPr/>
            </p:nvSpPr>
            <p:spPr>
              <a:xfrm>
                <a:off x="6021258" y="6012286"/>
                <a:ext cx="360040" cy="239599"/>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6" name="矩形 25"/>
              <p:cNvSpPr/>
              <p:nvPr/>
            </p:nvSpPr>
            <p:spPr>
              <a:xfrm>
                <a:off x="4690697" y="4371206"/>
                <a:ext cx="1134221" cy="369332"/>
              </a:xfrm>
              <a:prstGeom prst="rect">
                <a:avLst/>
              </a:prstGeom>
            </p:spPr>
            <p:txBody>
              <a:bodyPr wrap="none">
                <a:spAutoFit/>
              </a:bodyPr>
              <a:lstStyle/>
              <a:p>
                <a:r>
                  <a:rPr lang="en-US" altLang="zh-TW"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a:t>
                </a:r>
                <a:r>
                  <a:rPr lang="en-US" altLang="en-US"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esources</a:t>
                </a:r>
                <a:endParaRPr lang="zh-TW" altLang="en-US" dirty="0"/>
              </a:p>
            </p:txBody>
          </p:sp>
        </p:grpSp>
      </p:grpSp>
    </p:spTree>
    <p:extLst>
      <p:ext uri="{BB962C8B-B14F-4D97-AF65-F5344CB8AC3E}">
        <p14:creationId xmlns:p14="http://schemas.microsoft.com/office/powerpoint/2010/main" val="135676780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b="1" dirty="0">
                <a:latin typeface="Calibri" pitchFamily="34" charset="0"/>
              </a:rPr>
              <a:t>Personal systems</a:t>
            </a:r>
            <a:endParaRPr lang="zh-TW" altLang="en-US" dirty="0"/>
          </a:p>
        </p:txBody>
      </p:sp>
      <p:sp>
        <p:nvSpPr>
          <p:cNvPr id="3" name="內容版面配置區 2"/>
          <p:cNvSpPr>
            <a:spLocks noGrp="1"/>
          </p:cNvSpPr>
          <p:nvPr>
            <p:ph idx="1"/>
          </p:nvPr>
        </p:nvSpPr>
        <p:spPr>
          <a:xfrm>
            <a:off x="1115616" y="1447800"/>
            <a:ext cx="7818072" cy="5410200"/>
          </a:xfrm>
        </p:spPr>
        <p:txBody>
          <a:bodyPr/>
          <a:lstStyle/>
          <a:p>
            <a:pPr marL="82296" indent="0" algn="just">
              <a:buNone/>
            </a:pP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When personal computers were introduced, there was a need for an operating system for this new type of </a:t>
            </a:r>
            <a:r>
              <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computer.</a:t>
            </a:r>
          </a:p>
          <a:p>
            <a:endParaRPr lang="en-US"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DOS </a:t>
            </a:r>
            <a:r>
              <a:rPr lang="en-US" altLang="en-US"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(Disk Operating System</a:t>
            </a:r>
            <a:r>
              <a:rPr lang="en-US"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Windows</a:t>
            </a:r>
            <a:endPar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Mac OS</a:t>
            </a:r>
          </a:p>
          <a:p>
            <a:r>
              <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Linus</a:t>
            </a:r>
            <a:endParaRPr lang="zh-TW" altLang="en-US"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en-US"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zh-TW" altLang="en-US" dirty="0"/>
          </a:p>
        </p:txBody>
      </p:sp>
    </p:spTree>
    <p:extLst>
      <p:ext uri="{BB962C8B-B14F-4D97-AF65-F5344CB8AC3E}">
        <p14:creationId xmlns:p14="http://schemas.microsoft.com/office/powerpoint/2010/main" val="15373898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normAutofit/>
          </a:bodyPr>
          <a:lstStyle/>
          <a:p>
            <a:r>
              <a:rPr lang="en-US" altLang="en-US" sz="4400" b="1" dirty="0">
                <a:solidFill>
                  <a:schemeClr val="accent3">
                    <a:lumMod val="50000"/>
                  </a:schemeClr>
                </a:solidFill>
                <a:effectLst>
                  <a:outerShdw blurRad="38100" dist="38100" dir="2700000" algn="tl">
                    <a:srgbClr val="C0C0C0"/>
                  </a:outerShdw>
                </a:effectLst>
                <a:latin typeface="Calibri" panose="020F0502020204030204" pitchFamily="34" charset="0"/>
              </a:rPr>
              <a:t>7.1   </a:t>
            </a:r>
            <a:r>
              <a:rPr lang="en-US" altLang="en-US" sz="4400" b="1" dirty="0" smtClean="0">
                <a:solidFill>
                  <a:schemeClr val="accent3">
                    <a:lumMod val="50000"/>
                  </a:schemeClr>
                </a:solidFill>
                <a:effectLst>
                  <a:outerShdw blurRad="38100" dist="38100" dir="2700000" algn="tl">
                    <a:srgbClr val="C0C0C0"/>
                  </a:outerShdw>
                </a:effectLst>
                <a:latin typeface="Calibri" panose="020F0502020204030204" pitchFamily="34" charset="0"/>
              </a:rPr>
              <a:t>INTRODUCTION</a:t>
            </a:r>
            <a:endParaRPr lang="zh-TW" altLang="en-US" b="1" dirty="0">
              <a:solidFill>
                <a:schemeClr val="accent3">
                  <a:lumMod val="50000"/>
                </a:schemeClr>
              </a:solidFill>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87624" y="1447800"/>
            <a:ext cx="7746064" cy="4800600"/>
          </a:xfrm>
        </p:spPr>
        <p:txBody>
          <a:bodyPr>
            <a:noAutofit/>
          </a:bodyPr>
          <a:lstStyle/>
          <a:p>
            <a:pPr algn="just">
              <a:defRPr/>
            </a:pPr>
            <a:r>
              <a:rPr lang="en-US" altLang="en-US" sz="28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 computer is a system composed of two major components: </a:t>
            </a:r>
            <a:r>
              <a:rPr lang="en-US" altLang="en-US" sz="2800"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hardware</a:t>
            </a:r>
            <a:r>
              <a:rPr lang="en-US" altLang="en-US" sz="28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 and </a:t>
            </a:r>
            <a:r>
              <a:rPr lang="en-US" altLang="en-US" sz="2800"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software</a:t>
            </a:r>
            <a:r>
              <a:rPr lang="en-US" altLang="en-US" sz="28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 </a:t>
            </a:r>
          </a:p>
          <a:p>
            <a:pPr lvl="1" algn="just">
              <a:buFont typeface="Wingdings" panose="05000000000000000000" pitchFamily="2" charset="2"/>
              <a:buChar char="Ø"/>
              <a:defRPr/>
            </a:pPr>
            <a:endParaRPr lang="en-US" altLang="en-US" sz="2400"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lvl="1" algn="just">
              <a:buFont typeface="Wingdings" panose="05000000000000000000" pitchFamily="2" charset="2"/>
              <a:buChar char="Ø"/>
              <a:defRPr/>
            </a:pPr>
            <a:r>
              <a:rPr lang="en-US" altLang="zh-TW"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H</a:t>
            </a:r>
            <a:r>
              <a:rPr lang="en-US" altLang="en-US"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ardware</a:t>
            </a:r>
            <a:r>
              <a:rPr lang="zh-TW" altLang="en-US"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t>
            </a:r>
            <a:r>
              <a:rPr lang="en-US" altLang="zh-TW"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P</a:t>
            </a:r>
            <a:r>
              <a:rPr lang="en-US" altLang="en-US" dirty="0" smtClean="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hysical </a:t>
            </a:r>
            <a:r>
              <a:rPr lang="en-US" altLang="en-US"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equipment</a:t>
            </a:r>
            <a:r>
              <a:rPr lang="en-US" altLang="en-US"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 </a:t>
            </a:r>
            <a:endParaRPr lang="en-US" altLang="en-US"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lvl="1" algn="just">
              <a:buFont typeface="Wingdings" panose="05000000000000000000" pitchFamily="2" charset="2"/>
              <a:buChar char="Ø"/>
              <a:defRPr/>
            </a:pPr>
            <a:endParaRPr lang="en-US" altLang="en-US"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lvl="1" algn="just">
              <a:buFont typeface="Wingdings" panose="05000000000000000000" pitchFamily="2" charset="2"/>
              <a:buChar char="Ø"/>
              <a:defRPr/>
            </a:pPr>
            <a:r>
              <a:rPr lang="en-US" altLang="en-US"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Software</a:t>
            </a:r>
            <a:r>
              <a:rPr lang="zh-TW" altLang="en-US"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t>
            </a:r>
            <a:r>
              <a:rPr lang="en-US" altLang="zh-TW"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T</a:t>
            </a:r>
            <a:r>
              <a:rPr lang="en-US" altLang="en-US"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he </a:t>
            </a:r>
            <a:r>
              <a:rPr lang="en-US" altLang="en-US"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collection of </a:t>
            </a:r>
            <a:r>
              <a:rPr lang="en-US" altLang="en-US"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programs</a:t>
            </a:r>
            <a:r>
              <a:rPr lang="en-US" altLang="en-US"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 that allows the hardware to do its job. </a:t>
            </a:r>
            <a:endParaRPr lang="en-US" altLang="en-US"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algn="just">
              <a:defRPr/>
            </a:pPr>
            <a:endParaRPr lang="en-US" altLang="en-US" sz="28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859606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b="1" dirty="0">
                <a:latin typeface="Calibri" pitchFamily="34" charset="0"/>
              </a:rPr>
              <a:t>Parallel systems</a:t>
            </a:r>
            <a:endParaRPr lang="zh-TW" altLang="en-US" dirty="0"/>
          </a:p>
        </p:txBody>
      </p:sp>
      <p:sp>
        <p:nvSpPr>
          <p:cNvPr id="3" name="內容版面配置區 2"/>
          <p:cNvSpPr>
            <a:spLocks noGrp="1"/>
          </p:cNvSpPr>
          <p:nvPr>
            <p:ph idx="1"/>
          </p:nvPr>
        </p:nvSpPr>
        <p:spPr>
          <a:xfrm>
            <a:off x="1115616" y="1447800"/>
            <a:ext cx="7818072" cy="5410200"/>
          </a:xfrm>
        </p:spPr>
        <p:txBody>
          <a:bodyPr>
            <a:normAutofit/>
          </a:bodyPr>
          <a:lstStyle/>
          <a:p>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t>
            </a:r>
            <a:r>
              <a:rPr lang="en-US" altLang="en-US"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ultiple </a:t>
            </a:r>
            <a:r>
              <a:rPr lang="en-US" altLang="en-US"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CPUs </a:t>
            </a: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on the same machine. Each CPU can be used to serve </a:t>
            </a:r>
            <a:r>
              <a:rPr lang="en-US" altLang="en-US"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one program</a:t>
            </a:r>
            <a:r>
              <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or </a:t>
            </a:r>
            <a:r>
              <a:rPr lang="en-US" altLang="en-US"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 part of a program</a:t>
            </a: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which means that many tasks can be accomplished in parallel instead of </a:t>
            </a:r>
            <a:r>
              <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serially.</a:t>
            </a: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use of multiple processors can also increase system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reliability</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because when a processor is down, the system can still operate, but the performance will be reduced.</a:t>
            </a:r>
          </a:p>
          <a:p>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5880200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b="1" dirty="0">
                <a:latin typeface="Calibri" pitchFamily="34" charset="0"/>
              </a:rPr>
              <a:t>Parallel systems</a:t>
            </a:r>
            <a:endParaRPr lang="zh-TW" altLang="en-US" dirty="0"/>
          </a:p>
        </p:txBody>
      </p:sp>
      <p:grpSp>
        <p:nvGrpSpPr>
          <p:cNvPr id="31" name="群組 30"/>
          <p:cNvGrpSpPr/>
          <p:nvPr/>
        </p:nvGrpSpPr>
        <p:grpSpPr>
          <a:xfrm>
            <a:off x="1340995" y="2492896"/>
            <a:ext cx="7449099" cy="3123841"/>
            <a:chOff x="1403648" y="2825439"/>
            <a:chExt cx="7449099" cy="3123841"/>
          </a:xfrm>
        </p:grpSpPr>
        <p:sp>
          <p:nvSpPr>
            <p:cNvPr id="16" name="圓角矩形 15"/>
            <p:cNvSpPr/>
            <p:nvPr/>
          </p:nvSpPr>
          <p:spPr>
            <a:xfrm>
              <a:off x="1403648" y="2825439"/>
              <a:ext cx="1512168" cy="936104"/>
            </a:xfrm>
            <a:prstGeom prst="roundRect">
              <a:avLst/>
            </a:prstGeom>
            <a:solidFill>
              <a:schemeClr val="accent2">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latin typeface="Calibri" panose="020F0502020204030204" pitchFamily="34" charset="0"/>
                  <a:cs typeface="Calibri" panose="020F0502020204030204" pitchFamily="34" charset="0"/>
                </a:rPr>
                <a:t>Assignment</a:t>
              </a:r>
              <a:endParaRPr lang="zh-TW" altLang="en-US" sz="2000" dirty="0">
                <a:solidFill>
                  <a:schemeClr val="accent3">
                    <a:lumMod val="50000"/>
                  </a:schemeClr>
                </a:solidFill>
                <a:latin typeface="Calibri" panose="020F0502020204030204" pitchFamily="34" charset="0"/>
                <a:cs typeface="Calibri" panose="020F0502020204030204" pitchFamily="34" charset="0"/>
              </a:endParaRPr>
            </a:p>
          </p:txBody>
        </p:sp>
        <p:sp>
          <p:nvSpPr>
            <p:cNvPr id="17" name="圓角矩形 16"/>
            <p:cNvSpPr/>
            <p:nvPr/>
          </p:nvSpPr>
          <p:spPr>
            <a:xfrm>
              <a:off x="3393311" y="2825441"/>
              <a:ext cx="1512168" cy="468052"/>
            </a:xfrm>
            <a:prstGeom prst="roundRect">
              <a:avLst/>
            </a:prstGeom>
            <a:solidFill>
              <a:schemeClr val="accent2">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accent3">
                      <a:lumMod val="50000"/>
                    </a:schemeClr>
                  </a:solidFill>
                  <a:latin typeface="Calibri" panose="020F0502020204030204" pitchFamily="34" charset="0"/>
                  <a:cs typeface="Calibri" panose="020F0502020204030204" pitchFamily="34" charset="0"/>
                </a:rPr>
                <a:t>Task 1</a:t>
              </a:r>
              <a:endParaRPr lang="zh-TW" altLang="en-US" dirty="0">
                <a:solidFill>
                  <a:schemeClr val="accent3">
                    <a:lumMod val="50000"/>
                  </a:schemeClr>
                </a:solidFill>
                <a:latin typeface="Calibri" panose="020F0502020204030204" pitchFamily="34" charset="0"/>
                <a:cs typeface="Calibri" panose="020F0502020204030204" pitchFamily="34" charset="0"/>
              </a:endParaRPr>
            </a:p>
          </p:txBody>
        </p:sp>
        <p:sp>
          <p:nvSpPr>
            <p:cNvPr id="18" name="圓角矩形 17"/>
            <p:cNvSpPr/>
            <p:nvPr/>
          </p:nvSpPr>
          <p:spPr>
            <a:xfrm>
              <a:off x="3393311" y="3456384"/>
              <a:ext cx="1512168" cy="468052"/>
            </a:xfrm>
            <a:prstGeom prst="roundRect">
              <a:avLst/>
            </a:prstGeom>
            <a:solidFill>
              <a:schemeClr val="accent2">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accent3">
                      <a:lumMod val="50000"/>
                    </a:schemeClr>
                  </a:solidFill>
                  <a:latin typeface="Calibri" panose="020F0502020204030204" pitchFamily="34" charset="0"/>
                  <a:cs typeface="Calibri" panose="020F0502020204030204" pitchFamily="34" charset="0"/>
                </a:rPr>
                <a:t>Task 2</a:t>
              </a:r>
              <a:endParaRPr lang="zh-TW" altLang="en-US" dirty="0">
                <a:solidFill>
                  <a:schemeClr val="accent3">
                    <a:lumMod val="50000"/>
                  </a:schemeClr>
                </a:solidFill>
                <a:latin typeface="Calibri" panose="020F0502020204030204" pitchFamily="34" charset="0"/>
                <a:cs typeface="Calibri" panose="020F0502020204030204" pitchFamily="34" charset="0"/>
              </a:endParaRPr>
            </a:p>
          </p:txBody>
        </p:sp>
        <p:sp>
          <p:nvSpPr>
            <p:cNvPr id="19" name="圓角矩形 18"/>
            <p:cNvSpPr/>
            <p:nvPr/>
          </p:nvSpPr>
          <p:spPr>
            <a:xfrm>
              <a:off x="3393311" y="4104456"/>
              <a:ext cx="1512168" cy="468052"/>
            </a:xfrm>
            <a:prstGeom prst="roundRect">
              <a:avLst/>
            </a:prstGeom>
            <a:solidFill>
              <a:schemeClr val="accent2">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accent3">
                      <a:lumMod val="50000"/>
                    </a:schemeClr>
                  </a:solidFill>
                  <a:latin typeface="Calibri" panose="020F0502020204030204" pitchFamily="34" charset="0"/>
                  <a:cs typeface="Calibri" panose="020F0502020204030204" pitchFamily="34" charset="0"/>
                </a:rPr>
                <a:t>Task 3</a:t>
              </a:r>
            </a:p>
          </p:txBody>
        </p:sp>
        <p:sp>
          <p:nvSpPr>
            <p:cNvPr id="20" name="圓角矩形 19"/>
            <p:cNvSpPr/>
            <p:nvPr/>
          </p:nvSpPr>
          <p:spPr>
            <a:xfrm>
              <a:off x="3393311" y="5481228"/>
              <a:ext cx="1512168" cy="468052"/>
            </a:xfrm>
            <a:prstGeom prst="roundRect">
              <a:avLst/>
            </a:prstGeom>
            <a:solidFill>
              <a:schemeClr val="accent2">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accent3">
                      <a:lumMod val="50000"/>
                    </a:schemeClr>
                  </a:solidFill>
                  <a:latin typeface="Calibri" panose="020F0502020204030204" pitchFamily="34" charset="0"/>
                  <a:cs typeface="Calibri" panose="020F0502020204030204" pitchFamily="34" charset="0"/>
                </a:rPr>
                <a:t>Task N</a:t>
              </a:r>
              <a:endParaRPr lang="zh-TW" altLang="en-US" dirty="0">
                <a:solidFill>
                  <a:schemeClr val="accent3">
                    <a:lumMod val="50000"/>
                  </a:schemeClr>
                </a:solidFill>
                <a:latin typeface="Calibri" panose="020F0502020204030204" pitchFamily="34" charset="0"/>
                <a:cs typeface="Calibri" panose="020F0502020204030204" pitchFamily="34" charset="0"/>
              </a:endParaRPr>
            </a:p>
          </p:txBody>
        </p:sp>
        <p:sp>
          <p:nvSpPr>
            <p:cNvPr id="22" name="圓角矩形 21"/>
            <p:cNvSpPr/>
            <p:nvPr/>
          </p:nvSpPr>
          <p:spPr>
            <a:xfrm>
              <a:off x="5292080" y="2825441"/>
              <a:ext cx="1512168" cy="468052"/>
            </a:xfrm>
            <a:prstGeom prst="roundRect">
              <a:avLst>
                <a:gd name="adj" fmla="val 13567"/>
              </a:avLst>
            </a:prstGeom>
            <a:solidFill>
              <a:schemeClr val="tx2">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smtClean="0">
                  <a:solidFill>
                    <a:schemeClr val="accent3">
                      <a:lumMod val="50000"/>
                    </a:schemeClr>
                  </a:solidFill>
                  <a:latin typeface="Calibri" panose="020F0502020204030204" pitchFamily="34" charset="0"/>
                  <a:cs typeface="Calibri" panose="020F0502020204030204" pitchFamily="34" charset="0"/>
                </a:rPr>
                <a:t>CPU or Processor</a:t>
              </a:r>
              <a:endParaRPr lang="zh-TW" altLang="en-US" sz="1400" dirty="0">
                <a:solidFill>
                  <a:schemeClr val="accent3">
                    <a:lumMod val="50000"/>
                  </a:schemeClr>
                </a:solidFill>
                <a:latin typeface="Calibri" panose="020F0502020204030204" pitchFamily="34" charset="0"/>
                <a:cs typeface="Calibri" panose="020F0502020204030204" pitchFamily="34" charset="0"/>
              </a:endParaRPr>
            </a:p>
          </p:txBody>
        </p:sp>
        <p:sp>
          <p:nvSpPr>
            <p:cNvPr id="23" name="圓角矩形 22"/>
            <p:cNvSpPr/>
            <p:nvPr/>
          </p:nvSpPr>
          <p:spPr>
            <a:xfrm>
              <a:off x="5292080" y="3456384"/>
              <a:ext cx="1512168" cy="468052"/>
            </a:xfrm>
            <a:prstGeom prst="roundRect">
              <a:avLst/>
            </a:prstGeom>
            <a:solidFill>
              <a:schemeClr val="tx2">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accent3">
                      <a:lumMod val="50000"/>
                    </a:schemeClr>
                  </a:solidFill>
                  <a:latin typeface="Calibri" panose="020F0502020204030204" pitchFamily="34" charset="0"/>
                  <a:cs typeface="Calibri" panose="020F0502020204030204" pitchFamily="34" charset="0"/>
                </a:rPr>
                <a:t>CPU or </a:t>
              </a:r>
              <a:r>
                <a:rPr lang="en-US" altLang="zh-TW" sz="1400" dirty="0" smtClean="0">
                  <a:solidFill>
                    <a:schemeClr val="accent3">
                      <a:lumMod val="50000"/>
                    </a:schemeClr>
                  </a:solidFill>
                  <a:latin typeface="Calibri" panose="020F0502020204030204" pitchFamily="34" charset="0"/>
                  <a:cs typeface="Calibri" panose="020F0502020204030204" pitchFamily="34" charset="0"/>
                </a:rPr>
                <a:t>Processor</a:t>
              </a:r>
              <a:endParaRPr lang="zh-TW" altLang="en-US" sz="1400" dirty="0">
                <a:solidFill>
                  <a:schemeClr val="accent3">
                    <a:lumMod val="50000"/>
                  </a:schemeClr>
                </a:solidFill>
                <a:latin typeface="Calibri" panose="020F0502020204030204" pitchFamily="34" charset="0"/>
                <a:cs typeface="Calibri" panose="020F0502020204030204" pitchFamily="34" charset="0"/>
              </a:endParaRPr>
            </a:p>
          </p:txBody>
        </p:sp>
        <p:sp>
          <p:nvSpPr>
            <p:cNvPr id="24" name="圓角矩形 23"/>
            <p:cNvSpPr/>
            <p:nvPr/>
          </p:nvSpPr>
          <p:spPr>
            <a:xfrm>
              <a:off x="5292080" y="4104456"/>
              <a:ext cx="1512168" cy="468052"/>
            </a:xfrm>
            <a:prstGeom prst="roundRect">
              <a:avLst/>
            </a:prstGeom>
            <a:solidFill>
              <a:schemeClr val="tx2">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accent3">
                      <a:lumMod val="50000"/>
                    </a:schemeClr>
                  </a:solidFill>
                  <a:latin typeface="Calibri" panose="020F0502020204030204" pitchFamily="34" charset="0"/>
                  <a:cs typeface="Calibri" panose="020F0502020204030204" pitchFamily="34" charset="0"/>
                </a:rPr>
                <a:t>CPU or </a:t>
              </a:r>
              <a:r>
                <a:rPr lang="en-US" altLang="zh-TW" sz="1400" dirty="0" smtClean="0">
                  <a:solidFill>
                    <a:schemeClr val="accent3">
                      <a:lumMod val="50000"/>
                    </a:schemeClr>
                  </a:solidFill>
                  <a:latin typeface="Calibri" panose="020F0502020204030204" pitchFamily="34" charset="0"/>
                  <a:cs typeface="Calibri" panose="020F0502020204030204" pitchFamily="34" charset="0"/>
                </a:rPr>
                <a:t>Processor</a:t>
              </a:r>
              <a:endParaRPr lang="zh-TW" altLang="en-US" sz="1400" dirty="0">
                <a:solidFill>
                  <a:schemeClr val="accent3">
                    <a:lumMod val="50000"/>
                  </a:schemeClr>
                </a:solidFill>
                <a:latin typeface="Calibri" panose="020F0502020204030204" pitchFamily="34" charset="0"/>
                <a:cs typeface="Calibri" panose="020F0502020204030204" pitchFamily="34" charset="0"/>
              </a:endParaRPr>
            </a:p>
          </p:txBody>
        </p:sp>
        <p:sp>
          <p:nvSpPr>
            <p:cNvPr id="25" name="圓角矩形 24"/>
            <p:cNvSpPr/>
            <p:nvPr/>
          </p:nvSpPr>
          <p:spPr>
            <a:xfrm>
              <a:off x="5292080" y="5481228"/>
              <a:ext cx="1512168" cy="468052"/>
            </a:xfrm>
            <a:prstGeom prst="roundRect">
              <a:avLst/>
            </a:prstGeom>
            <a:solidFill>
              <a:schemeClr val="tx2">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400" dirty="0">
                  <a:solidFill>
                    <a:schemeClr val="accent3">
                      <a:lumMod val="50000"/>
                    </a:schemeClr>
                  </a:solidFill>
                  <a:latin typeface="Calibri" panose="020F0502020204030204" pitchFamily="34" charset="0"/>
                  <a:cs typeface="Calibri" panose="020F0502020204030204" pitchFamily="34" charset="0"/>
                </a:rPr>
                <a:t>CPU or </a:t>
              </a:r>
              <a:r>
                <a:rPr lang="en-US" altLang="zh-TW" sz="1400" dirty="0" smtClean="0">
                  <a:solidFill>
                    <a:schemeClr val="accent3">
                      <a:lumMod val="50000"/>
                    </a:schemeClr>
                  </a:solidFill>
                  <a:latin typeface="Calibri" panose="020F0502020204030204" pitchFamily="34" charset="0"/>
                  <a:cs typeface="Calibri" panose="020F0502020204030204" pitchFamily="34" charset="0"/>
                </a:rPr>
                <a:t>Processor</a:t>
              </a:r>
              <a:endParaRPr lang="zh-TW" altLang="en-US" sz="1400" dirty="0">
                <a:solidFill>
                  <a:schemeClr val="accent3">
                    <a:lumMod val="50000"/>
                  </a:schemeClr>
                </a:solidFill>
                <a:latin typeface="Calibri" panose="020F0502020204030204" pitchFamily="34" charset="0"/>
                <a:cs typeface="Calibri" panose="020F0502020204030204" pitchFamily="34" charset="0"/>
              </a:endParaRPr>
            </a:p>
          </p:txBody>
        </p:sp>
        <p:sp>
          <p:nvSpPr>
            <p:cNvPr id="26" name="圓角矩形 25"/>
            <p:cNvSpPr/>
            <p:nvPr/>
          </p:nvSpPr>
          <p:spPr>
            <a:xfrm>
              <a:off x="7340579" y="2825441"/>
              <a:ext cx="1512168" cy="936104"/>
            </a:xfrm>
            <a:prstGeom prst="roundRect">
              <a:avLst/>
            </a:prstGeom>
            <a:solidFill>
              <a:schemeClr val="accent1">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latin typeface="Calibri" panose="020F0502020204030204" pitchFamily="34" charset="0"/>
                  <a:cs typeface="Calibri" panose="020F0502020204030204" pitchFamily="34" charset="0"/>
                </a:rPr>
                <a:t>Outcome</a:t>
              </a:r>
              <a:endParaRPr lang="zh-TW" altLang="en-US" sz="2000" dirty="0">
                <a:solidFill>
                  <a:schemeClr val="accent3">
                    <a:lumMod val="50000"/>
                  </a:schemeClr>
                </a:solidFill>
                <a:latin typeface="Calibri" panose="020F0502020204030204" pitchFamily="34" charset="0"/>
                <a:cs typeface="Calibri" panose="020F0502020204030204" pitchFamily="34" charset="0"/>
              </a:endParaRPr>
            </a:p>
          </p:txBody>
        </p:sp>
        <p:sp>
          <p:nvSpPr>
            <p:cNvPr id="27" name="文字方塊 26"/>
            <p:cNvSpPr txBox="1"/>
            <p:nvPr/>
          </p:nvSpPr>
          <p:spPr>
            <a:xfrm>
              <a:off x="3995936" y="4869160"/>
              <a:ext cx="461665" cy="323165"/>
            </a:xfrm>
            <a:prstGeom prst="rect">
              <a:avLst/>
            </a:prstGeom>
            <a:noFill/>
          </p:spPr>
          <p:txBody>
            <a:bodyPr vert="eaVert" wrap="none" rtlCol="0">
              <a:spAutoFit/>
            </a:bodyPr>
            <a:lstStyle/>
            <a:p>
              <a:r>
                <a:rPr lang="en-US" altLang="zh-TW" dirty="0" smtClean="0"/>
                <a:t>…</a:t>
              </a:r>
              <a:endParaRPr lang="zh-TW" altLang="en-US" dirty="0"/>
            </a:p>
          </p:txBody>
        </p:sp>
        <p:sp>
          <p:nvSpPr>
            <p:cNvPr id="28" name="文字方塊 27"/>
            <p:cNvSpPr txBox="1"/>
            <p:nvPr/>
          </p:nvSpPr>
          <p:spPr>
            <a:xfrm>
              <a:off x="5917772" y="4869158"/>
              <a:ext cx="461665" cy="323165"/>
            </a:xfrm>
            <a:prstGeom prst="rect">
              <a:avLst/>
            </a:prstGeom>
            <a:noFill/>
          </p:spPr>
          <p:txBody>
            <a:bodyPr vert="eaVert" wrap="none" rtlCol="0">
              <a:spAutoFit/>
            </a:bodyPr>
            <a:lstStyle/>
            <a:p>
              <a:r>
                <a:rPr lang="en-US" altLang="zh-TW" dirty="0" smtClean="0"/>
                <a:t>…</a:t>
              </a:r>
              <a:endParaRPr lang="zh-TW" altLang="en-US" dirty="0"/>
            </a:p>
          </p:txBody>
        </p:sp>
        <p:sp>
          <p:nvSpPr>
            <p:cNvPr id="29" name="向右箭號 28"/>
            <p:cNvSpPr/>
            <p:nvPr/>
          </p:nvSpPr>
          <p:spPr>
            <a:xfrm>
              <a:off x="3014386" y="3036718"/>
              <a:ext cx="333478" cy="513549"/>
            </a:xfrm>
            <a:prstGeom prst="rightArrow">
              <a:avLst/>
            </a:prstGeom>
            <a:solidFill>
              <a:schemeClr val="bg1">
                <a:lumMod val="8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0" name="向右箭號 29"/>
            <p:cNvSpPr/>
            <p:nvPr/>
          </p:nvSpPr>
          <p:spPr>
            <a:xfrm>
              <a:off x="6902818" y="3036717"/>
              <a:ext cx="333478" cy="513549"/>
            </a:xfrm>
            <a:prstGeom prst="rightArrow">
              <a:avLst/>
            </a:prstGeom>
            <a:solidFill>
              <a:schemeClr val="bg1">
                <a:lumMod val="8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Tree>
    <p:extLst>
      <p:ext uri="{BB962C8B-B14F-4D97-AF65-F5344CB8AC3E}">
        <p14:creationId xmlns:p14="http://schemas.microsoft.com/office/powerpoint/2010/main" val="30350050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b="1" dirty="0">
                <a:latin typeface="Calibri" pitchFamily="34" charset="0"/>
              </a:rPr>
              <a:t>Distributed systems</a:t>
            </a:r>
            <a:endParaRPr lang="zh-TW" altLang="en-US" dirty="0"/>
          </a:p>
        </p:txBody>
      </p:sp>
      <p:sp>
        <p:nvSpPr>
          <p:cNvPr id="3" name="內容版面配置區 2"/>
          <p:cNvSpPr>
            <a:spLocks noGrp="1"/>
          </p:cNvSpPr>
          <p:nvPr>
            <p:ph idx="1"/>
          </p:nvPr>
        </p:nvSpPr>
        <p:spPr>
          <a:xfrm>
            <a:off x="1115616" y="1447800"/>
            <a:ext cx="7818072" cy="5410200"/>
          </a:xfrm>
        </p:spPr>
        <p:txBody>
          <a:bodyPr>
            <a:normAutofit lnSpcReduction="10000"/>
          </a:bodyPr>
          <a:lstStyle/>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processor of the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distributed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operating system has its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own memory</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unlike the memory of the processor of the parallel operating system is shared</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algn="just"/>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When the messages are exchanged between the processors, they are done by the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network</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algn="just"/>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Advantages</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buFont typeface="Wingdings" panose="05000000000000000000" pitchFamily="2" charset="2"/>
              <a:buChar char="ü"/>
            </a:pP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Accelerated computing</a:t>
            </a:r>
          </a:p>
          <a:p>
            <a:pPr lvl="1" algn="just">
              <a:buFont typeface="Wingdings" panose="05000000000000000000" pitchFamily="2" charset="2"/>
              <a:buChar char="ü"/>
            </a:pP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igh reliability</a:t>
            </a:r>
          </a:p>
          <a:p>
            <a:pPr lvl="1" algn="just">
              <a:buFont typeface="Wingdings" panose="05000000000000000000" pitchFamily="2" charset="2"/>
              <a:buChar char="ü"/>
            </a:pP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Resource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sharing</a:t>
            </a:r>
            <a:endParaRPr lang="zh-TW" altLang="en-US"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2399361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b="1" dirty="0">
                <a:latin typeface="Calibri" pitchFamily="34" charset="0"/>
              </a:rPr>
              <a:t>Distributed systems</a:t>
            </a:r>
            <a:endParaRPr lang="zh-TW" altLang="en-US" dirty="0"/>
          </a:p>
        </p:txBody>
      </p:sp>
      <p:sp>
        <p:nvSpPr>
          <p:cNvPr id="3" name="內容版面配置區 2"/>
          <p:cNvSpPr>
            <a:spLocks noGrp="1"/>
          </p:cNvSpPr>
          <p:nvPr>
            <p:ph idx="1"/>
          </p:nvPr>
        </p:nvSpPr>
        <p:spPr>
          <a:xfrm>
            <a:off x="1115616" y="1447800"/>
            <a:ext cx="7818072" cy="5410200"/>
          </a:xfrm>
        </p:spPr>
        <p:txBody>
          <a:bodyPr>
            <a:normAutofit/>
          </a:bodyPr>
          <a:lstStyle/>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Mining</a:t>
            </a:r>
          </a:p>
          <a:p>
            <a:pPr marL="82296" indent="0" algn="just">
              <a:buNone/>
            </a:pP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 way to process and verify transactions through decentralized peer-to-peer network nodes (also known as "miners"), which consist of mining programs installed by countless user devices.</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3074" name="Picture 2" descr="ç¸éåç"/>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78212" y="3933824"/>
            <a:ext cx="4314825" cy="2924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552316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b="1" dirty="0">
                <a:latin typeface="Calibri" pitchFamily="34" charset="0"/>
              </a:rPr>
              <a:t>Real-time systems</a:t>
            </a:r>
            <a:endParaRPr lang="zh-TW" altLang="en-US" dirty="0"/>
          </a:p>
        </p:txBody>
      </p:sp>
      <p:sp>
        <p:nvSpPr>
          <p:cNvPr id="3" name="內容版面配置區 2"/>
          <p:cNvSpPr>
            <a:spLocks noGrp="1"/>
          </p:cNvSpPr>
          <p:nvPr>
            <p:ph idx="1"/>
          </p:nvPr>
        </p:nvSpPr>
        <p:spPr>
          <a:xfrm>
            <a:off x="1115616" y="1447800"/>
            <a:ext cx="7818072" cy="5410200"/>
          </a:xfrm>
        </p:spPr>
        <p:txBody>
          <a:bodyPr>
            <a:normAutofit/>
          </a:bodyPr>
          <a:lstStyle/>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data is processed immediately upon input into the computer and the results are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immediately returned</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within a certain response time</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algn="just"/>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Booking </a:t>
            </a:r>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system</a:t>
            </a:r>
          </a:p>
          <a:p>
            <a:pPr marL="82296" indent="0" algn="just">
              <a:buNone/>
            </a:pP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2050" name="Picture 2" descr="ãè¨ç¥¨ãçåçæå°çµæ"/>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9952" y="3954376"/>
            <a:ext cx="4320480" cy="28521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320050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normAutofit/>
          </a:bodyPr>
          <a:lstStyle/>
          <a:p>
            <a:r>
              <a:rPr lang="en-US" altLang="en-US"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7-3   </a:t>
            </a:r>
            <a:r>
              <a:rPr lang="en-US" altLang="en-US"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COMPONENTS</a:t>
            </a:r>
            <a:endParaRPr lang="zh-TW" altLang="en-US" dirty="0">
              <a:solidFill>
                <a:schemeClr val="accent3">
                  <a:lumMod val="50000"/>
                </a:schemeClr>
              </a:solidFill>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8028384" cy="5410200"/>
          </a:xfrm>
        </p:spPr>
        <p:txBody>
          <a:bodyPr>
            <a:normAutofit/>
          </a:bodyPr>
          <a:lstStyle/>
          <a:p>
            <a:pPr marL="82296" indent="0" algn="just">
              <a:buNone/>
            </a:pPr>
            <a:r>
              <a:rPr lang="en-US" altLang="en-US" sz="2800"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It </a:t>
            </a:r>
            <a:r>
              <a:rPr lang="en-US" altLang="en-US" sz="2800" dirty="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resembles an organization with several </a:t>
            </a:r>
            <a:r>
              <a:rPr lang="en-US" altLang="en-US" sz="2800"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managers</a:t>
            </a:r>
            <a:r>
              <a:rPr lang="en-US" altLang="en-US" sz="2800" dirty="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 at the top level. Each manager is responsible for managing their department, but also needs to cooperate with others and coordinate activities. </a:t>
            </a:r>
            <a:endParaRPr lang="en-US" altLang="en-US" sz="2800"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marL="82296" indent="0" algn="just">
              <a:buNone/>
            </a:pPr>
            <a:endParaRPr lang="en-US" altLang="en-US" sz="2800"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marL="82296" indent="0" algn="just">
              <a:buNone/>
            </a:pPr>
            <a:r>
              <a:rPr lang="en-US" altLang="en-US" sz="2800"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 </a:t>
            </a:r>
            <a:r>
              <a:rPr lang="en-US" altLang="en-US" sz="2800" dirty="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modern operating system has at least four </a:t>
            </a:r>
            <a:r>
              <a:rPr lang="en-US" altLang="en-US" sz="2800"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duties</a:t>
            </a:r>
            <a:r>
              <a:rPr lang="zh-TW" altLang="en-US" sz="2800"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t>
            </a:r>
            <a:endParaRPr lang="en-US" altLang="zh-TW" sz="2800" dirty="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r>
              <a:rPr lang="en-US" altLang="en-US" sz="2800" b="1"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Memory manager</a:t>
            </a:r>
            <a:endParaRPr lang="en-US" altLang="en-US" sz="2800"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r>
              <a:rPr lang="en-US" altLang="en-US" sz="2800" b="1"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Process manager</a:t>
            </a:r>
            <a:endParaRPr lang="en-US" altLang="en-US" sz="2800"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r>
              <a:rPr lang="en-US" altLang="en-US" sz="2800" b="1"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Device manager</a:t>
            </a:r>
            <a:endParaRPr lang="en-US" altLang="en-US" sz="2800"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r>
              <a:rPr lang="en-US" altLang="en-US" sz="2800" b="1"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File manager</a:t>
            </a:r>
            <a:endParaRPr lang="en-US" altLang="en-US" sz="2800" dirty="0" smtClean="0">
              <a:solidFill>
                <a:schemeClr val="accent5">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endParaRPr lang="zh-TW" altLang="en-US" dirty="0"/>
          </a:p>
        </p:txBody>
      </p:sp>
    </p:spTree>
    <p:extLst>
      <p:ext uri="{BB962C8B-B14F-4D97-AF65-F5344CB8AC3E}">
        <p14:creationId xmlns:p14="http://schemas.microsoft.com/office/powerpoint/2010/main" val="71973834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Components</a:t>
            </a:r>
            <a:endParaRPr lang="zh-TW" altLang="en-US" dirty="0"/>
          </a:p>
        </p:txBody>
      </p:sp>
      <p:pic>
        <p:nvPicPr>
          <p:cNvPr id="1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1" y="2204864"/>
            <a:ext cx="7664175" cy="2761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2161383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normAutofit/>
          </a:bodyPr>
          <a:lstStyle/>
          <a:p>
            <a:r>
              <a:rPr lang="en-US" altLang="en-US" b="1" dirty="0">
                <a:latin typeface="Calibri" pitchFamily="34" charset="0"/>
              </a:rPr>
              <a:t>7.3.1  User </a:t>
            </a:r>
            <a:r>
              <a:rPr lang="en-US" altLang="en-US" b="1" dirty="0" smtClean="0">
                <a:latin typeface="Calibri" pitchFamily="34" charset="0"/>
              </a:rPr>
              <a:t>interface</a:t>
            </a:r>
            <a:endParaRPr lang="zh-TW" altLang="en-US" dirty="0"/>
          </a:p>
        </p:txBody>
      </p:sp>
      <p:sp>
        <p:nvSpPr>
          <p:cNvPr id="3" name="內容版面配置區 2"/>
          <p:cNvSpPr>
            <a:spLocks noGrp="1"/>
          </p:cNvSpPr>
          <p:nvPr>
            <p:ph idx="1"/>
          </p:nvPr>
        </p:nvSpPr>
        <p:spPr>
          <a:xfrm>
            <a:off x="1115616" y="1447800"/>
            <a:ext cx="7818072" cy="5410200"/>
          </a:xfrm>
        </p:spPr>
        <p:txBody>
          <a:bodyPr>
            <a:normAutofit/>
          </a:bodyPr>
          <a:lstStyle/>
          <a:p>
            <a:pPr algn="just"/>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Each operating system has a user interface, a program that </a:t>
            </a:r>
            <a:r>
              <a:rPr lang="en-US" altLang="en-US"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accepts requests from users </a:t>
            </a: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(processes) and </a:t>
            </a:r>
            <a:r>
              <a:rPr lang="en-US" altLang="en-US"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interprets</a:t>
            </a: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them for the rest of the operating system.</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1026" name="Picture 2" descr="ãunix shellãçåçæå°çµæ"/>
          <p:cNvPicPr>
            <a:picLocks noChangeAspect="1" noChangeArrowheads="1"/>
          </p:cNvPicPr>
          <p:nvPr/>
        </p:nvPicPr>
        <p:blipFill rotWithShape="1">
          <a:blip r:embed="rId3">
            <a:extLst>
              <a:ext uri="{28A0092B-C50C-407E-A947-70E740481C1C}">
                <a14:useLocalDpi xmlns:a14="http://schemas.microsoft.com/office/drawing/2010/main" val="0"/>
              </a:ext>
            </a:extLst>
          </a:blip>
          <a:srcRect l="13065" t="25429" r="14517" b="19426"/>
          <a:stretch/>
        </p:blipFill>
        <p:spPr bwMode="auto">
          <a:xfrm>
            <a:off x="1286020" y="3777081"/>
            <a:ext cx="3790036" cy="249627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ãwindow GUIãçåçæå°çµæ"/>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23333" b="79762" l="24182" r="80909">
                        <a14:foregroundMark x1="28545" y1="39762" x2="54727" y2="59286"/>
                        <a14:foregroundMark x1="38000" y1="66429" x2="67818" y2="48571"/>
                        <a14:foregroundMark x1="26364" y1="38810" x2="27636" y2="70714"/>
                        <a14:foregroundMark x1="29455" y1="38095" x2="72909" y2="37857"/>
                        <a14:foregroundMark x1="74545" y1="39286" x2="73455" y2="70476"/>
                        <a14:foregroundMark x1="28364" y1="74048" x2="72727" y2="73333"/>
                        <a14:foregroundMark x1="39455" y1="54048" x2="38909" y2="65952"/>
                        <a14:foregroundMark x1="32364" y1="66905" x2="49636" y2="66905"/>
                        <a14:foregroundMark x1="64909" y1="68333" x2="71636" y2="67857"/>
                        <a14:foregroundMark x1="31636" y1="69286" x2="53091" y2="69286"/>
                        <a14:foregroundMark x1="65636" y1="68810" x2="72000" y2="70476"/>
                        <a14:foregroundMark x1="70909" y1="60952" x2="72364" y2="61905"/>
                        <a14:foregroundMark x1="47273" y1="35952" x2="74364" y2="35952"/>
                      </a14:backgroundRemoval>
                    </a14:imgEffect>
                  </a14:imgLayer>
                </a14:imgProps>
              </a:ext>
              <a:ext uri="{28A0092B-C50C-407E-A947-70E740481C1C}">
                <a14:useLocalDpi xmlns:a14="http://schemas.microsoft.com/office/drawing/2010/main" val="0"/>
              </a:ext>
            </a:extLst>
          </a:blip>
          <a:srcRect l="25125" t="26754" r="22054" b="22896"/>
          <a:stretch/>
        </p:blipFill>
        <p:spPr bwMode="auto">
          <a:xfrm>
            <a:off x="5331916" y="3723098"/>
            <a:ext cx="3594100" cy="2604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899529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b="1" dirty="0">
                <a:latin typeface="Calibri" pitchFamily="34" charset="0"/>
              </a:rPr>
              <a:t>7.3.2  Memory Management  </a:t>
            </a:r>
          </a:p>
        </p:txBody>
      </p:sp>
      <p:sp>
        <p:nvSpPr>
          <p:cNvPr id="3" name="內容版面配置區 2"/>
          <p:cNvSpPr>
            <a:spLocks noGrp="1"/>
          </p:cNvSpPr>
          <p:nvPr>
            <p:ph idx="1"/>
          </p:nvPr>
        </p:nvSpPr>
        <p:spPr>
          <a:xfrm>
            <a:off x="1115616" y="1447800"/>
            <a:ext cx="7818072" cy="5410200"/>
          </a:xfrm>
        </p:spPr>
        <p:txBody>
          <a:bodyPr>
            <a:normAutofit lnSpcReduction="10000"/>
          </a:bodyPr>
          <a:lstStyle/>
          <a:p>
            <a:pPr algn="just"/>
            <a:r>
              <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Although </a:t>
            </a: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memory size of computers has increased tremendously in recent years, so has the size of the programs and data to be processed. </a:t>
            </a:r>
            <a:endPar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 m</a:t>
            </a: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anagement must be managed to prevent applications from running out of memory. </a:t>
            </a:r>
            <a:endPar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endPar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Operating </a:t>
            </a: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systems can be divided into two broad categories of memory management: </a:t>
            </a:r>
            <a:endParaRPr lang="en-US"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buFont typeface="Wingdings" panose="05000000000000000000" pitchFamily="2" charset="2"/>
              <a:buChar char="Ø"/>
            </a:pPr>
            <a:r>
              <a:rPr lang="en-US" altLang="zh-TW" sz="2400" b="1" dirty="0" err="1">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t>
            </a:r>
            <a:r>
              <a:rPr lang="en-US" altLang="en-US" sz="2400" b="1" dirty="0" err="1"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onoprogramming</a:t>
            </a:r>
            <a:r>
              <a:rPr lang="en-US" altLang="en-US" sz="2400" b="1"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p>
          <a:p>
            <a:pPr lvl="1" algn="just">
              <a:buFont typeface="Wingdings" panose="05000000000000000000" pitchFamily="2" charset="2"/>
              <a:buChar char="Ø"/>
            </a:pPr>
            <a:r>
              <a:rPr lang="en-US" altLang="zh-TW" sz="2400" b="1"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t>
            </a:r>
            <a:r>
              <a:rPr lang="en-US" altLang="en-US" sz="2400" b="1"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ultiprogramming</a:t>
            </a:r>
            <a:endParaRPr lang="en-US" altLang="en-US" sz="2400" b="1"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zh-TW" altLang="en-US" dirty="0"/>
          </a:p>
        </p:txBody>
      </p:sp>
    </p:spTree>
    <p:extLst>
      <p:ext uri="{BB962C8B-B14F-4D97-AF65-F5344CB8AC3E}">
        <p14:creationId xmlns:p14="http://schemas.microsoft.com/office/powerpoint/2010/main" val="322509330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sz="4400" b="1" dirty="0" err="1">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t>
            </a:r>
            <a:r>
              <a:rPr lang="en-US" altLang="en-US" sz="4400" b="1" dirty="0" err="1">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onoprogramming</a:t>
            </a:r>
            <a:endParaRPr lang="zh-TW" altLang="en-US" dirty="0">
              <a:solidFill>
                <a:schemeClr val="accent3">
                  <a:lumMod val="50000"/>
                </a:schemeClr>
              </a:solidFill>
            </a:endParaRPr>
          </a:p>
        </p:txBody>
      </p:sp>
      <p:sp>
        <p:nvSpPr>
          <p:cNvPr id="3" name="內容版面配置區 2"/>
          <p:cNvSpPr>
            <a:spLocks noGrp="1"/>
          </p:cNvSpPr>
          <p:nvPr>
            <p:ph idx="1"/>
          </p:nvPr>
        </p:nvSpPr>
        <p:spPr>
          <a:xfrm>
            <a:off x="1115616" y="1447800"/>
            <a:ext cx="7818072" cy="5293568"/>
          </a:xfrm>
        </p:spPr>
        <p:txBody>
          <a:bodyPr>
            <a:normAutofit/>
          </a:bodyPr>
          <a:lstStyle/>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Most of the memory is configured for a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single program</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and its data, and a small portion is given to the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operating system</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After the program is executed, the memory is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reconfigured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to the next job</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Problem</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CPU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and memory are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not</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efficient.</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pSp>
        <p:nvGrpSpPr>
          <p:cNvPr id="6" name="群組 5"/>
          <p:cNvGrpSpPr/>
          <p:nvPr/>
        </p:nvGrpSpPr>
        <p:grpSpPr>
          <a:xfrm>
            <a:off x="8028384" y="5162410"/>
            <a:ext cx="936104" cy="1556792"/>
            <a:chOff x="7394872" y="3859396"/>
            <a:chExt cx="1512168" cy="2965192"/>
          </a:xfrm>
        </p:grpSpPr>
        <p:grpSp>
          <p:nvGrpSpPr>
            <p:cNvPr id="10" name="群組 9"/>
            <p:cNvGrpSpPr/>
            <p:nvPr/>
          </p:nvGrpSpPr>
          <p:grpSpPr>
            <a:xfrm>
              <a:off x="7394872" y="4228728"/>
              <a:ext cx="1512168" cy="2595860"/>
              <a:chOff x="4427984" y="3641452"/>
              <a:chExt cx="1512168" cy="2595860"/>
            </a:xfrm>
          </p:grpSpPr>
          <p:sp>
            <p:nvSpPr>
              <p:cNvPr id="4" name="矩形 3"/>
              <p:cNvSpPr/>
              <p:nvPr/>
            </p:nvSpPr>
            <p:spPr>
              <a:xfrm>
                <a:off x="4427984" y="3641452"/>
                <a:ext cx="1512168" cy="424408"/>
              </a:xfrm>
              <a:prstGeom prst="rect">
                <a:avLst/>
              </a:prstGeom>
              <a:solidFill>
                <a:srgbClr val="00B0F0"/>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OS</a:t>
                </a:r>
                <a:endParaRPr lang="zh-TW" altLang="en-US" sz="12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5" name="矩形 4"/>
              <p:cNvSpPr/>
              <p:nvPr/>
            </p:nvSpPr>
            <p:spPr>
              <a:xfrm>
                <a:off x="4427984" y="4065860"/>
                <a:ext cx="1512168" cy="1523380"/>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6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a:t>
                </a:r>
                <a:endParaRPr lang="zh-TW" altLang="en-US" sz="12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9" name="矩形 8"/>
              <p:cNvSpPr/>
              <p:nvPr/>
            </p:nvSpPr>
            <p:spPr>
              <a:xfrm>
                <a:off x="4427984" y="5589240"/>
                <a:ext cx="1512168" cy="648072"/>
              </a:xfrm>
              <a:prstGeom prst="rect">
                <a:avLst/>
              </a:prstGeom>
              <a:solidFill>
                <a:schemeClr val="bg1"/>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8" name="文字方塊 7"/>
            <p:cNvSpPr txBox="1"/>
            <p:nvPr/>
          </p:nvSpPr>
          <p:spPr>
            <a:xfrm>
              <a:off x="7661654" y="3859396"/>
              <a:ext cx="950853" cy="439661"/>
            </a:xfrm>
            <a:prstGeom prst="rect">
              <a:avLst/>
            </a:prstGeom>
            <a:noFill/>
          </p:spPr>
          <p:txBody>
            <a:bodyPr wrap="none" rtlCol="0">
              <a:spAutoFit/>
            </a:bodyPr>
            <a:lstStyle/>
            <a:p>
              <a:r>
                <a:rPr lang="en-US" altLang="zh-TW" sz="900" dirty="0" smtClean="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a:t>
              </a:r>
              <a:endParaRPr lang="zh-TW" altLang="en-US" sz="9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40159568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Computer software</a:t>
            </a:r>
            <a:endParaRPr lang="zh-TW" altLang="en-US" b="1" dirty="0"/>
          </a:p>
        </p:txBody>
      </p:sp>
      <p:sp>
        <p:nvSpPr>
          <p:cNvPr id="3" name="內容版面配置區 2"/>
          <p:cNvSpPr>
            <a:spLocks noGrp="1"/>
          </p:cNvSpPr>
          <p:nvPr>
            <p:ph idx="1"/>
          </p:nvPr>
        </p:nvSpPr>
        <p:spPr>
          <a:xfrm>
            <a:off x="1187624" y="1447800"/>
            <a:ext cx="7746064" cy="5410200"/>
          </a:xfrm>
        </p:spPr>
        <p:txBody>
          <a:bodyPr>
            <a:normAutofit/>
          </a:bodyPr>
          <a:lstStyle/>
          <a:p>
            <a:r>
              <a:rPr lang="en-US" altLang="en-US" sz="28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Computer software is divided into two broad </a:t>
            </a:r>
            <a:r>
              <a:rPr lang="en-US" altLang="en-US" sz="2800"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categories</a:t>
            </a:r>
            <a:r>
              <a:rPr lang="zh-TW" altLang="en-US" sz="2800"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t>
            </a:r>
            <a:endParaRPr lang="en-US" altLang="en-US" sz="2800"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marL="870966" lvl="1" indent="-514350">
              <a:buFont typeface="+mj-lt"/>
              <a:buAutoNum type="arabicPeriod"/>
            </a:pPr>
            <a:endParaRPr lang="en-US" altLang="en-US"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870966" lvl="1" indent="-514350">
              <a:buFont typeface="+mj-lt"/>
              <a:buAutoNum type="arabicPeriod"/>
            </a:pPr>
            <a:r>
              <a:rPr lang="en-US" altLang="en-US"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Operating system</a:t>
            </a:r>
            <a:r>
              <a:rPr lang="zh-TW" altLang="en-US"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(OS)</a:t>
            </a:r>
            <a:endParaRPr lang="en-US" altLang="en-US"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1117854" lvl="2" indent="-514350">
              <a:buClr>
                <a:schemeClr val="accent1"/>
              </a:buClr>
              <a:buFont typeface="Wingdings" panose="05000000000000000000" pitchFamily="2" charset="2"/>
              <a:buChar char="Ø"/>
            </a:pPr>
            <a:r>
              <a:rPr lang="en-US" altLang="en-US"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Controls </a:t>
            </a:r>
            <a:r>
              <a:rPr lang="en-US" altLang="en-US"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the access to hardware by users.</a:t>
            </a:r>
          </a:p>
          <a:p>
            <a:pPr marL="870966" lvl="1" indent="-514350">
              <a:buFont typeface="+mj-lt"/>
              <a:buAutoNum type="arabicPeriod"/>
            </a:pPr>
            <a:endParaRPr lang="en-US" altLang="en-US"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870966" lvl="1" indent="-514350">
              <a:buFont typeface="+mj-lt"/>
              <a:buAutoNum type="arabicPeriod"/>
            </a:pPr>
            <a:r>
              <a:rPr lang="en-US" altLang="en-US"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Application programs</a:t>
            </a:r>
            <a:endParaRPr lang="en-US" altLang="en-US" sz="2000"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marL="1117854" lvl="2" indent="-514350">
              <a:buClr>
                <a:schemeClr val="accent1"/>
              </a:buClr>
              <a:buFont typeface="Wingdings" panose="05000000000000000000" pitchFamily="2" charset="2"/>
              <a:buChar char="Ø"/>
            </a:pPr>
            <a:r>
              <a:rPr lang="en-US" altLang="zh-TW"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Use </a:t>
            </a:r>
            <a:r>
              <a:rPr lang="en-US" altLang="en-US"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the </a:t>
            </a:r>
            <a:r>
              <a:rPr lang="en-US" altLang="en-US"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computer hardware to solve users’ problems</a:t>
            </a:r>
            <a:r>
              <a:rPr lang="en-US" altLang="en-US"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t>
            </a:r>
            <a:endParaRPr lang="en-US" altLang="en-US"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9287365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sz="44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t>
            </a:r>
            <a:r>
              <a:rPr lang="en-US" altLang="en-US" sz="44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ultiprogramming</a:t>
            </a:r>
            <a:endParaRPr lang="zh-TW" altLang="en-US" dirty="0">
              <a:solidFill>
                <a:schemeClr val="accent3">
                  <a:lumMod val="50000"/>
                </a:schemeClr>
              </a:solidFill>
            </a:endParaRPr>
          </a:p>
        </p:txBody>
      </p:sp>
      <p:sp>
        <p:nvSpPr>
          <p:cNvPr id="3" name="內容版面配置區 2"/>
          <p:cNvSpPr>
            <a:spLocks noGrp="1"/>
          </p:cNvSpPr>
          <p:nvPr>
            <p:ph idx="1"/>
          </p:nvPr>
        </p:nvSpPr>
        <p:spPr>
          <a:xfrm>
            <a:off x="1115616" y="1447800"/>
            <a:ext cx="7818072" cy="5293568"/>
          </a:xfrm>
        </p:spPr>
        <p:txBody>
          <a:bodyPr/>
          <a:lstStyle/>
          <a:p>
            <a:pPr algn="just"/>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 multiprogramming, </a:t>
            </a:r>
            <a:r>
              <a:rPr lang="en-US" altLang="en-US"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more</a:t>
            </a: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than </a:t>
            </a:r>
            <a:r>
              <a:rPr lang="en-US" altLang="en-US"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one program </a:t>
            </a:r>
            <a:r>
              <a:rPr lang="en-US"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is in memory at the same time, and they are executed concurrently, with the CPU switching rapidly between the programs.</a:t>
            </a:r>
          </a:p>
          <a:p>
            <a:endParaRPr lang="zh-TW" altLang="en-US" dirty="0"/>
          </a:p>
        </p:txBody>
      </p:sp>
      <p:grpSp>
        <p:nvGrpSpPr>
          <p:cNvPr id="4" name="群組 3"/>
          <p:cNvGrpSpPr/>
          <p:nvPr/>
        </p:nvGrpSpPr>
        <p:grpSpPr>
          <a:xfrm>
            <a:off x="4211960" y="4106900"/>
            <a:ext cx="1512168" cy="2368624"/>
            <a:chOff x="4211960" y="4106900"/>
            <a:chExt cx="1512168" cy="2368624"/>
          </a:xfrm>
        </p:grpSpPr>
        <p:grpSp>
          <p:nvGrpSpPr>
            <p:cNvPr id="5" name="群組 4"/>
            <p:cNvGrpSpPr/>
            <p:nvPr/>
          </p:nvGrpSpPr>
          <p:grpSpPr>
            <a:xfrm>
              <a:off x="4211960" y="4531308"/>
              <a:ext cx="1512168" cy="1944216"/>
              <a:chOff x="4427984" y="4293096"/>
              <a:chExt cx="1512168" cy="1944216"/>
            </a:xfrm>
          </p:grpSpPr>
          <p:sp>
            <p:nvSpPr>
              <p:cNvPr id="7" name="矩形 6"/>
              <p:cNvSpPr/>
              <p:nvPr/>
            </p:nvSpPr>
            <p:spPr>
              <a:xfrm>
                <a:off x="4427984" y="4293096"/>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latin typeface="Calibri" panose="020F0502020204030204" pitchFamily="34" charset="0"/>
                    <a:cs typeface="Calibri" panose="020F0502020204030204" pitchFamily="34" charset="0"/>
                  </a:rPr>
                  <a:t>Program 1</a:t>
                </a:r>
                <a:endParaRPr lang="zh-TW" altLang="en-US" sz="1600" dirty="0">
                  <a:solidFill>
                    <a:schemeClr val="accent3">
                      <a:lumMod val="50000"/>
                    </a:schemeClr>
                  </a:solidFill>
                  <a:latin typeface="Calibri" panose="020F0502020204030204" pitchFamily="34" charset="0"/>
                  <a:cs typeface="Calibri" panose="020F0502020204030204" pitchFamily="34" charset="0"/>
                </a:endParaRPr>
              </a:p>
            </p:txBody>
          </p:sp>
          <p:sp>
            <p:nvSpPr>
              <p:cNvPr id="8" name="矩形 7"/>
              <p:cNvSpPr/>
              <p:nvPr/>
            </p:nvSpPr>
            <p:spPr>
              <a:xfrm>
                <a:off x="4427984" y="5783076"/>
                <a:ext cx="1512168" cy="454236"/>
              </a:xfrm>
              <a:prstGeom prst="rect">
                <a:avLst/>
              </a:prstGeom>
              <a:solidFill>
                <a:schemeClr val="bg1"/>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8"/>
              <p:cNvSpPr/>
              <p:nvPr/>
            </p:nvSpPr>
            <p:spPr>
              <a:xfrm>
                <a:off x="4427984" y="4774964"/>
                <a:ext cx="1512168" cy="648072"/>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latin typeface="Calibri" panose="020F0502020204030204" pitchFamily="34" charset="0"/>
                    <a:cs typeface="Calibri" panose="020F0502020204030204" pitchFamily="34" charset="0"/>
                  </a:rPr>
                  <a:t>Program 2</a:t>
                </a:r>
                <a:endParaRPr lang="zh-TW" altLang="en-US" sz="1600" dirty="0">
                  <a:solidFill>
                    <a:schemeClr val="accent3">
                      <a:lumMod val="50000"/>
                    </a:schemeClr>
                  </a:solidFill>
                  <a:latin typeface="Calibri" panose="020F0502020204030204" pitchFamily="34" charset="0"/>
                  <a:cs typeface="Calibri" panose="020F0502020204030204" pitchFamily="34" charset="0"/>
                </a:endParaRPr>
              </a:p>
            </p:txBody>
          </p:sp>
          <p:sp>
            <p:nvSpPr>
              <p:cNvPr id="10" name="矩形 9"/>
              <p:cNvSpPr/>
              <p:nvPr/>
            </p:nvSpPr>
            <p:spPr>
              <a:xfrm>
                <a:off x="4427984" y="5423036"/>
                <a:ext cx="1512168" cy="360040"/>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latin typeface="Calibri" panose="020F0502020204030204" pitchFamily="34" charset="0"/>
                    <a:cs typeface="Calibri" panose="020F0502020204030204" pitchFamily="34" charset="0"/>
                  </a:rPr>
                  <a:t>Program 3</a:t>
                </a:r>
                <a:endParaRPr lang="zh-TW" altLang="en-US" sz="1600" dirty="0">
                  <a:solidFill>
                    <a:schemeClr val="accent3">
                      <a:lumMod val="50000"/>
                    </a:schemeClr>
                  </a:solidFill>
                  <a:latin typeface="Calibri" panose="020F0502020204030204" pitchFamily="34" charset="0"/>
                  <a:cs typeface="Calibri" panose="020F0502020204030204" pitchFamily="34" charset="0"/>
                </a:endParaRPr>
              </a:p>
            </p:txBody>
          </p:sp>
        </p:grpSp>
        <p:sp>
          <p:nvSpPr>
            <p:cNvPr id="11" name="矩形 10"/>
            <p:cNvSpPr/>
            <p:nvPr/>
          </p:nvSpPr>
          <p:spPr>
            <a:xfrm>
              <a:off x="4211960" y="4106900"/>
              <a:ext cx="1512168" cy="424408"/>
            </a:xfrm>
            <a:prstGeom prst="rect">
              <a:avLst/>
            </a:prstGeom>
            <a:solidFill>
              <a:srgbClr val="00B0F0"/>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dirty="0" smtClean="0">
                  <a:solidFill>
                    <a:schemeClr val="accent3">
                      <a:lumMod val="50000"/>
                    </a:schemeClr>
                  </a:solidFill>
                </a:rPr>
                <a:t>OS</a:t>
              </a:r>
              <a:endParaRPr lang="zh-TW" altLang="en-US" dirty="0">
                <a:solidFill>
                  <a:schemeClr val="accent3">
                    <a:lumMod val="50000"/>
                  </a:schemeClr>
                </a:solidFill>
              </a:endParaRPr>
            </a:p>
          </p:txBody>
        </p:sp>
      </p:grpSp>
      <p:sp>
        <p:nvSpPr>
          <p:cNvPr id="12" name="文字方塊 11"/>
          <p:cNvSpPr txBox="1"/>
          <p:nvPr/>
        </p:nvSpPr>
        <p:spPr>
          <a:xfrm>
            <a:off x="4478743" y="3737568"/>
            <a:ext cx="978601" cy="369332"/>
          </a:xfrm>
          <a:prstGeom prst="rect">
            <a:avLst/>
          </a:prstGeom>
          <a:noFill/>
        </p:spPr>
        <p:txBody>
          <a:bodyPr wrap="none" rtlCol="0">
            <a:spAutoFit/>
          </a:bodyPr>
          <a:lstStyle/>
          <a:p>
            <a:r>
              <a:rPr lang="en-US" altLang="zh-TW" dirty="0" smtClean="0"/>
              <a:t>Memory</a:t>
            </a:r>
            <a:endParaRPr lang="zh-TW" altLang="en-US" dirty="0"/>
          </a:p>
        </p:txBody>
      </p:sp>
    </p:spTree>
    <p:extLst>
      <p:ext uri="{BB962C8B-B14F-4D97-AF65-F5344CB8AC3E}">
        <p14:creationId xmlns:p14="http://schemas.microsoft.com/office/powerpoint/2010/main" val="385131173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sz="40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t>
            </a:r>
            <a:r>
              <a:rPr lang="en-US" altLang="en-US" sz="40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ultiprogramming</a:t>
            </a:r>
            <a:endParaRPr lang="zh-TW" altLang="en-US" dirty="0"/>
          </a:p>
        </p:txBody>
      </p:sp>
      <p:pic>
        <p:nvPicPr>
          <p:cNvPr id="4"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2896" y="2564904"/>
            <a:ext cx="7085012" cy="2408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711125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sz="4400" b="1" dirty="0" err="1">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Nonswapping</a:t>
            </a:r>
            <a:endParaRPr lang="zh-TW" altLang="en-US" dirty="0"/>
          </a:p>
        </p:txBody>
      </p:sp>
      <p:sp>
        <p:nvSpPr>
          <p:cNvPr id="3" name="內容版面配置區 2"/>
          <p:cNvSpPr>
            <a:spLocks noGrp="1"/>
          </p:cNvSpPr>
          <p:nvPr>
            <p:ph idx="1"/>
          </p:nvPr>
        </p:nvSpPr>
        <p:spPr>
          <a:xfrm>
            <a:off x="1115616" y="1447800"/>
            <a:ext cx="7818072" cy="5293568"/>
          </a:xfrm>
        </p:spPr>
        <p:txBody>
          <a:bodyPr>
            <a:normAutofit/>
          </a:bodyPr>
          <a:lstStyle/>
          <a:p>
            <a:pPr marL="82296" indent="0">
              <a:buNone/>
            </a:pP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82296" indent="0">
              <a:buNone/>
            </a:pP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program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remains in memory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during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execution.</a:t>
            </a:r>
          </a:p>
          <a:p>
            <a:pPr marL="82296" indent="0">
              <a:buNone/>
            </a:pPr>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175951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normAutofit/>
          </a:bodyPr>
          <a:lstStyle/>
          <a:p>
            <a:r>
              <a:rPr lang="en-US" altLang="zh-TW" sz="4400" b="1" dirty="0" smtClean="0">
                <a:solidFill>
                  <a:schemeClr val="accent3">
                    <a:lumMod val="50000"/>
                  </a:schemeClr>
                </a:solidFill>
                <a:latin typeface="Calibri" panose="020F0502020204030204" pitchFamily="34" charset="0"/>
                <a:cs typeface="Calibri" panose="020F0502020204030204" pitchFamily="34" charset="0"/>
              </a:rPr>
              <a:t>Partitioning</a:t>
            </a:r>
            <a:endParaRPr lang="zh-TW" altLang="en-US" b="1" dirty="0">
              <a:solidFill>
                <a:schemeClr val="accent3">
                  <a:lumMod val="50000"/>
                </a:schemeClr>
              </a:solidFill>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4800600"/>
          </a:xfrm>
        </p:spPr>
        <p:txBody>
          <a:bodyPr>
            <a:normAutofit/>
          </a:bodyPr>
          <a:lstStyle/>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 this mechanism, the memory is cut into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variable-length</a:t>
            </a:r>
            <a:r>
              <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partitions,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and each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partition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stores a program, and the CPU switches between these programs</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algn="just"/>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CPU switches between these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programs</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It starts from one program until it encounters the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input/output request</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or the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time slot is used</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and then switches to the next program.</a:t>
            </a:r>
            <a:endParaRPr lang="zh-TW" altLang="en-US"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endPar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386605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smtClean="0">
                <a:latin typeface="Calibri" panose="020F0502020204030204" pitchFamily="34" charset="0"/>
                <a:cs typeface="Calibri" panose="020F0502020204030204" pitchFamily="34" charset="0"/>
              </a:rPr>
              <a:t>Problem</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4800600"/>
          </a:xfrm>
        </p:spPr>
        <p:txBody>
          <a:bodyPr>
            <a:normAutofit/>
          </a:bodyPr>
          <a:lstStyle/>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memory manager must determine the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size of the segmentation area</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in advance.</a:t>
            </a:r>
          </a:p>
          <a:p>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If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split is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too small</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some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programs cannot be executed</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because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programs cannot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be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loaded.</a:t>
            </a:r>
          </a:p>
          <a:p>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If the split is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too large</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the memory will have a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Hole</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lvl="1"/>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he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split size is larger than the program.</a:t>
            </a:r>
            <a:endParaRPr lang="zh-TW" altLang="en-US"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3866056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normAutofit/>
          </a:bodyPr>
          <a:lstStyle/>
          <a:p>
            <a:r>
              <a:rPr lang="en-US" altLang="zh-TW" sz="4400" b="1" dirty="0">
                <a:solidFill>
                  <a:schemeClr val="accent3">
                    <a:lumMod val="50000"/>
                  </a:schemeClr>
                </a:solidFill>
                <a:latin typeface="Calibri" panose="020F0502020204030204" pitchFamily="34" charset="0"/>
                <a:cs typeface="Calibri" panose="020F0502020204030204" pitchFamily="34" charset="0"/>
              </a:rPr>
              <a:t>Partitioning</a:t>
            </a:r>
            <a:endParaRPr lang="zh-TW" altLang="en-US" sz="4400" dirty="0"/>
          </a:p>
        </p:txBody>
      </p:sp>
      <p:grpSp>
        <p:nvGrpSpPr>
          <p:cNvPr id="4" name="群組 3"/>
          <p:cNvGrpSpPr/>
          <p:nvPr/>
        </p:nvGrpSpPr>
        <p:grpSpPr>
          <a:xfrm>
            <a:off x="2800680" y="2521553"/>
            <a:ext cx="1512168" cy="2368624"/>
            <a:chOff x="4211960" y="4106900"/>
            <a:chExt cx="1512168" cy="2368624"/>
          </a:xfrm>
        </p:grpSpPr>
        <p:grpSp>
          <p:nvGrpSpPr>
            <p:cNvPr id="5" name="群組 4"/>
            <p:cNvGrpSpPr/>
            <p:nvPr/>
          </p:nvGrpSpPr>
          <p:grpSpPr>
            <a:xfrm>
              <a:off x="4211960" y="4531308"/>
              <a:ext cx="1512168" cy="1944216"/>
              <a:chOff x="4427984" y="4293096"/>
              <a:chExt cx="1512168" cy="1944216"/>
            </a:xfrm>
          </p:grpSpPr>
          <p:sp>
            <p:nvSpPr>
              <p:cNvPr id="9" name="矩形 8"/>
              <p:cNvSpPr/>
              <p:nvPr/>
            </p:nvSpPr>
            <p:spPr>
              <a:xfrm>
                <a:off x="4427984" y="4774964"/>
                <a:ext cx="1512168" cy="744809"/>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2</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7" name="矩形 6"/>
              <p:cNvSpPr/>
              <p:nvPr/>
            </p:nvSpPr>
            <p:spPr>
              <a:xfrm>
                <a:off x="4427984" y="4293096"/>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1</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8" name="矩形 7"/>
              <p:cNvSpPr/>
              <p:nvPr/>
            </p:nvSpPr>
            <p:spPr>
              <a:xfrm>
                <a:off x="4427984" y="5495044"/>
                <a:ext cx="1512168" cy="382228"/>
              </a:xfrm>
              <a:prstGeom prst="rect">
                <a:avLst/>
              </a:prstGeom>
              <a:solidFill>
                <a:schemeClr val="bg1"/>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p:cNvSpPr/>
              <p:nvPr/>
            </p:nvSpPr>
            <p:spPr>
              <a:xfrm>
                <a:off x="4427984" y="5877272"/>
                <a:ext cx="1512168" cy="360040"/>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3</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pSp>
        <p:sp>
          <p:nvSpPr>
            <p:cNvPr id="6" name="矩形 5"/>
            <p:cNvSpPr/>
            <p:nvPr/>
          </p:nvSpPr>
          <p:spPr>
            <a:xfrm>
              <a:off x="4211960" y="4106900"/>
              <a:ext cx="1512168" cy="424408"/>
            </a:xfrm>
            <a:prstGeom prst="rect">
              <a:avLst/>
            </a:prstGeom>
            <a:solidFill>
              <a:srgbClr val="00B0F0"/>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OS</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pSp>
      <p:grpSp>
        <p:nvGrpSpPr>
          <p:cNvPr id="12" name="群組 11"/>
          <p:cNvGrpSpPr/>
          <p:nvPr/>
        </p:nvGrpSpPr>
        <p:grpSpPr>
          <a:xfrm>
            <a:off x="7034458" y="2554662"/>
            <a:ext cx="1512168" cy="2368624"/>
            <a:chOff x="4211960" y="4106900"/>
            <a:chExt cx="1512168" cy="2368624"/>
          </a:xfrm>
        </p:grpSpPr>
        <p:grpSp>
          <p:nvGrpSpPr>
            <p:cNvPr id="13" name="群組 12"/>
            <p:cNvGrpSpPr/>
            <p:nvPr/>
          </p:nvGrpSpPr>
          <p:grpSpPr>
            <a:xfrm>
              <a:off x="4211960" y="4531308"/>
              <a:ext cx="1512168" cy="1944216"/>
              <a:chOff x="4427984" y="4293096"/>
              <a:chExt cx="1512168" cy="1944216"/>
            </a:xfrm>
          </p:grpSpPr>
          <p:sp>
            <p:nvSpPr>
              <p:cNvPr id="15" name="矩形 14"/>
              <p:cNvSpPr/>
              <p:nvPr/>
            </p:nvSpPr>
            <p:spPr>
              <a:xfrm>
                <a:off x="4427984" y="4774964"/>
                <a:ext cx="1512168" cy="744809"/>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2</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6" name="矩形 15"/>
              <p:cNvSpPr/>
              <p:nvPr/>
            </p:nvSpPr>
            <p:spPr>
              <a:xfrm>
                <a:off x="4427984" y="4293096"/>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1</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7" name="矩形 16"/>
              <p:cNvSpPr/>
              <p:nvPr/>
            </p:nvSpPr>
            <p:spPr>
              <a:xfrm>
                <a:off x="4427984" y="5495044"/>
                <a:ext cx="1512168" cy="382228"/>
              </a:xfrm>
              <a:prstGeom prst="rect">
                <a:avLst/>
              </a:prstGeom>
              <a:solidFill>
                <a:schemeClr val="bg1"/>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矩形 17"/>
              <p:cNvSpPr/>
              <p:nvPr/>
            </p:nvSpPr>
            <p:spPr>
              <a:xfrm>
                <a:off x="4427984" y="5877272"/>
                <a:ext cx="1512168" cy="360040"/>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3</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pSp>
        <p:sp>
          <p:nvSpPr>
            <p:cNvPr id="14" name="矩形 13"/>
            <p:cNvSpPr/>
            <p:nvPr/>
          </p:nvSpPr>
          <p:spPr>
            <a:xfrm>
              <a:off x="4211960" y="4106900"/>
              <a:ext cx="1512168" cy="424408"/>
            </a:xfrm>
            <a:prstGeom prst="rect">
              <a:avLst/>
            </a:prstGeom>
            <a:solidFill>
              <a:srgbClr val="00B0F0"/>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OS</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pSp>
      <p:cxnSp>
        <p:nvCxnSpPr>
          <p:cNvPr id="20" name="直線單箭頭接點 19"/>
          <p:cNvCxnSpPr/>
          <p:nvPr/>
        </p:nvCxnSpPr>
        <p:spPr>
          <a:xfrm flipH="1">
            <a:off x="4111687" y="4147909"/>
            <a:ext cx="396044" cy="269395"/>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21" name="文字方塊 20"/>
          <p:cNvSpPr txBox="1"/>
          <p:nvPr/>
        </p:nvSpPr>
        <p:spPr>
          <a:xfrm>
            <a:off x="4425920" y="3800233"/>
            <a:ext cx="669951" cy="400110"/>
          </a:xfrm>
          <a:prstGeom prst="rect">
            <a:avLst/>
          </a:prstGeom>
          <a:noFill/>
        </p:spPr>
        <p:txBody>
          <a:bodyPr wrap="square" rtlCol="0">
            <a:spAutoFit/>
          </a:bodyPr>
          <a:lstStyle/>
          <a:p>
            <a:r>
              <a:rPr lang="en-US" altLang="zh-TW" sz="2000" dirty="0" smtClean="0">
                <a:latin typeface="Calibri" panose="020F0502020204030204" pitchFamily="34" charset="0"/>
                <a:cs typeface="Calibri" panose="020F0502020204030204" pitchFamily="34" charset="0"/>
              </a:rPr>
              <a:t>Hole</a:t>
            </a:r>
            <a:endParaRPr lang="zh-TW" altLang="en-US" dirty="0">
              <a:latin typeface="Calibri" panose="020F0502020204030204" pitchFamily="34" charset="0"/>
              <a:cs typeface="Calibri" panose="020F0502020204030204" pitchFamily="34" charset="0"/>
            </a:endParaRPr>
          </a:p>
        </p:txBody>
      </p:sp>
      <p:sp>
        <p:nvSpPr>
          <p:cNvPr id="22" name="文字方塊 21"/>
          <p:cNvSpPr txBox="1"/>
          <p:nvPr/>
        </p:nvSpPr>
        <p:spPr>
          <a:xfrm>
            <a:off x="3067463" y="2125728"/>
            <a:ext cx="988925" cy="369332"/>
          </a:xfrm>
          <a:prstGeom prst="rect">
            <a:avLst/>
          </a:prstGeom>
          <a:noFill/>
        </p:spPr>
        <p:txBody>
          <a:bodyPr wrap="none" rtlCol="0">
            <a:spAutoFit/>
          </a:bodyPr>
          <a:lstStyle/>
          <a:p>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3" name="文字方塊 22"/>
          <p:cNvSpPr txBox="1"/>
          <p:nvPr/>
        </p:nvSpPr>
        <p:spPr>
          <a:xfrm>
            <a:off x="7301241" y="2189437"/>
            <a:ext cx="988925" cy="369332"/>
          </a:xfrm>
          <a:prstGeom prst="rect">
            <a:avLst/>
          </a:prstGeom>
          <a:noFill/>
        </p:spPr>
        <p:txBody>
          <a:bodyPr wrap="none" rtlCol="0">
            <a:spAutoFit/>
          </a:bodyPr>
          <a:lstStyle/>
          <a:p>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pSp>
        <p:nvGrpSpPr>
          <p:cNvPr id="34" name="群組 33"/>
          <p:cNvGrpSpPr/>
          <p:nvPr/>
        </p:nvGrpSpPr>
        <p:grpSpPr>
          <a:xfrm>
            <a:off x="1354165" y="2618105"/>
            <a:ext cx="864096" cy="655712"/>
            <a:chOff x="251520" y="2548046"/>
            <a:chExt cx="1224136" cy="1080120"/>
          </a:xfrm>
        </p:grpSpPr>
        <p:sp>
          <p:nvSpPr>
            <p:cNvPr id="24" name="矩形 23"/>
            <p:cNvSpPr/>
            <p:nvPr/>
          </p:nvSpPr>
          <p:spPr>
            <a:xfrm>
              <a:off x="251520" y="2548046"/>
              <a:ext cx="1224136" cy="108012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 name="矩形 24"/>
            <p:cNvSpPr/>
            <p:nvPr/>
          </p:nvSpPr>
          <p:spPr>
            <a:xfrm>
              <a:off x="395536" y="3260074"/>
              <a:ext cx="936104" cy="24093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32" name="群組 31"/>
            <p:cNvGrpSpPr/>
            <p:nvPr/>
          </p:nvGrpSpPr>
          <p:grpSpPr>
            <a:xfrm>
              <a:off x="1043607" y="2616006"/>
              <a:ext cx="234026" cy="590290"/>
              <a:chOff x="683562" y="4571933"/>
              <a:chExt cx="936104" cy="1204672"/>
            </a:xfrm>
          </p:grpSpPr>
          <p:sp>
            <p:nvSpPr>
              <p:cNvPr id="29" name="矩形 28"/>
              <p:cNvSpPr/>
              <p:nvPr/>
            </p:nvSpPr>
            <p:spPr>
              <a:xfrm>
                <a:off x="683562" y="5294735"/>
                <a:ext cx="936104" cy="240935"/>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31" name="群組 30"/>
              <p:cNvGrpSpPr/>
              <p:nvPr/>
            </p:nvGrpSpPr>
            <p:grpSpPr>
              <a:xfrm>
                <a:off x="683562" y="4571933"/>
                <a:ext cx="936104" cy="1204672"/>
                <a:chOff x="683562" y="4571933"/>
                <a:chExt cx="936104" cy="1204672"/>
              </a:xfrm>
            </p:grpSpPr>
            <p:sp>
              <p:nvSpPr>
                <p:cNvPr id="26" name="矩形 25"/>
                <p:cNvSpPr/>
                <p:nvPr/>
              </p:nvSpPr>
              <p:spPr>
                <a:xfrm>
                  <a:off x="683562" y="4571933"/>
                  <a:ext cx="936104" cy="2409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7" name="矩形 26"/>
                <p:cNvSpPr/>
                <p:nvPr/>
              </p:nvSpPr>
              <p:spPr>
                <a:xfrm>
                  <a:off x="683562" y="4812868"/>
                  <a:ext cx="936104" cy="2409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8" name="矩形 27"/>
                <p:cNvSpPr/>
                <p:nvPr/>
              </p:nvSpPr>
              <p:spPr>
                <a:xfrm>
                  <a:off x="683562" y="5053800"/>
                  <a:ext cx="936104" cy="2409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0" name="矩形 29"/>
                <p:cNvSpPr/>
                <p:nvPr/>
              </p:nvSpPr>
              <p:spPr>
                <a:xfrm>
                  <a:off x="683562" y="5535670"/>
                  <a:ext cx="936104" cy="2409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grpSp>
      <p:cxnSp>
        <p:nvCxnSpPr>
          <p:cNvPr id="36" name="直線單箭頭接點 35"/>
          <p:cNvCxnSpPr/>
          <p:nvPr/>
        </p:nvCxnSpPr>
        <p:spPr>
          <a:xfrm flipV="1">
            <a:off x="2218261" y="2945961"/>
            <a:ext cx="582419"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grpSp>
        <p:nvGrpSpPr>
          <p:cNvPr id="37" name="群組 36"/>
          <p:cNvGrpSpPr/>
          <p:nvPr/>
        </p:nvGrpSpPr>
        <p:grpSpPr>
          <a:xfrm>
            <a:off x="5522290" y="3133082"/>
            <a:ext cx="864096" cy="655712"/>
            <a:chOff x="251520" y="2548046"/>
            <a:chExt cx="1224136" cy="1080120"/>
          </a:xfrm>
        </p:grpSpPr>
        <p:sp>
          <p:nvSpPr>
            <p:cNvPr id="38" name="矩形 37"/>
            <p:cNvSpPr/>
            <p:nvPr/>
          </p:nvSpPr>
          <p:spPr>
            <a:xfrm>
              <a:off x="251520" y="2548046"/>
              <a:ext cx="1224136" cy="108012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39" name="矩形 38"/>
            <p:cNvSpPr/>
            <p:nvPr/>
          </p:nvSpPr>
          <p:spPr>
            <a:xfrm>
              <a:off x="395536" y="3260074"/>
              <a:ext cx="936104" cy="24093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40" name="群組 39"/>
            <p:cNvGrpSpPr/>
            <p:nvPr/>
          </p:nvGrpSpPr>
          <p:grpSpPr>
            <a:xfrm>
              <a:off x="1043608" y="2622688"/>
              <a:ext cx="234026" cy="590288"/>
              <a:chOff x="683568" y="4585581"/>
              <a:chExt cx="936104" cy="1204670"/>
            </a:xfrm>
          </p:grpSpPr>
          <p:sp>
            <p:nvSpPr>
              <p:cNvPr id="42" name="矩形 41"/>
              <p:cNvSpPr/>
              <p:nvPr/>
            </p:nvSpPr>
            <p:spPr>
              <a:xfrm>
                <a:off x="683568" y="5308383"/>
                <a:ext cx="936104" cy="240934"/>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nvGrpSpPr>
              <p:cNvPr id="43" name="群組 42"/>
              <p:cNvGrpSpPr/>
              <p:nvPr/>
            </p:nvGrpSpPr>
            <p:grpSpPr>
              <a:xfrm>
                <a:off x="683568" y="4585581"/>
                <a:ext cx="936104" cy="1204670"/>
                <a:chOff x="683568" y="4585581"/>
                <a:chExt cx="936104" cy="1204670"/>
              </a:xfrm>
            </p:grpSpPr>
            <p:sp>
              <p:nvSpPr>
                <p:cNvPr id="44" name="矩形 43"/>
                <p:cNvSpPr/>
                <p:nvPr/>
              </p:nvSpPr>
              <p:spPr>
                <a:xfrm>
                  <a:off x="683568" y="4585581"/>
                  <a:ext cx="936104" cy="240935"/>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5" name="矩形 44"/>
                <p:cNvSpPr/>
                <p:nvPr/>
              </p:nvSpPr>
              <p:spPr>
                <a:xfrm>
                  <a:off x="683568" y="4826515"/>
                  <a:ext cx="936104" cy="240934"/>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6" name="矩形 45"/>
                <p:cNvSpPr/>
                <p:nvPr/>
              </p:nvSpPr>
              <p:spPr>
                <a:xfrm>
                  <a:off x="683568" y="5067449"/>
                  <a:ext cx="936104" cy="240934"/>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7" name="矩形 46"/>
                <p:cNvSpPr/>
                <p:nvPr/>
              </p:nvSpPr>
              <p:spPr>
                <a:xfrm>
                  <a:off x="683568" y="5549317"/>
                  <a:ext cx="936104" cy="240934"/>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grpSp>
      <p:cxnSp>
        <p:nvCxnSpPr>
          <p:cNvPr id="48" name="直線單箭頭接點 47"/>
          <p:cNvCxnSpPr/>
          <p:nvPr/>
        </p:nvCxnSpPr>
        <p:spPr>
          <a:xfrm>
            <a:off x="6386386" y="3460938"/>
            <a:ext cx="648072" cy="1509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51" name="文字方塊 50"/>
          <p:cNvSpPr txBox="1"/>
          <p:nvPr/>
        </p:nvSpPr>
        <p:spPr>
          <a:xfrm>
            <a:off x="1310391" y="5085184"/>
            <a:ext cx="3102581" cy="369332"/>
          </a:xfrm>
          <a:prstGeom prst="rect">
            <a:avLst/>
          </a:prstGeom>
          <a:noFill/>
        </p:spPr>
        <p:txBody>
          <a:bodyPr wrap="none" rtlCol="0">
            <a:spAutoFit/>
          </a:bodyPr>
          <a:lstStyle/>
          <a:p>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CPU starts executing Program 1</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52" name="文字方塊 51"/>
          <p:cNvSpPr txBox="1"/>
          <p:nvPr/>
        </p:nvSpPr>
        <p:spPr>
          <a:xfrm>
            <a:off x="5483167" y="5085184"/>
            <a:ext cx="3118803" cy="369332"/>
          </a:xfrm>
          <a:prstGeom prst="rect">
            <a:avLst/>
          </a:prstGeom>
          <a:noFill/>
        </p:spPr>
        <p:txBody>
          <a:bodyPr wrap="none" rtlCol="0">
            <a:spAutoFit/>
          </a:bodyPr>
          <a:lstStyle/>
          <a:p>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CPU starts executing Program 2</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pSp>
        <p:nvGrpSpPr>
          <p:cNvPr id="65" name="群組 64"/>
          <p:cNvGrpSpPr/>
          <p:nvPr/>
        </p:nvGrpSpPr>
        <p:grpSpPr>
          <a:xfrm>
            <a:off x="1495121" y="2767238"/>
            <a:ext cx="330390" cy="163872"/>
            <a:chOff x="1811627" y="3427829"/>
            <a:chExt cx="1255836" cy="724062"/>
          </a:xfrm>
        </p:grpSpPr>
        <p:sp>
          <p:nvSpPr>
            <p:cNvPr id="54" name="梯形 53"/>
            <p:cNvSpPr/>
            <p:nvPr/>
          </p:nvSpPr>
          <p:spPr>
            <a:xfrm flipV="1">
              <a:off x="1811627" y="3429239"/>
              <a:ext cx="1255836" cy="722652"/>
            </a:xfrm>
            <a:prstGeom prst="trapezoid">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5" name="梯形 54"/>
            <p:cNvSpPr/>
            <p:nvPr/>
          </p:nvSpPr>
          <p:spPr>
            <a:xfrm flipV="1">
              <a:off x="2051304" y="3427829"/>
              <a:ext cx="776481" cy="263185"/>
            </a:xfrm>
            <a:prstGeom prst="trapezoid">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57" name="直線接點 56"/>
            <p:cNvCxnSpPr/>
            <p:nvPr/>
          </p:nvCxnSpPr>
          <p:spPr>
            <a:xfrm>
              <a:off x="2051304" y="3427829"/>
              <a:ext cx="65298" cy="283771"/>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直線接點 58"/>
            <p:cNvCxnSpPr/>
            <p:nvPr/>
          </p:nvCxnSpPr>
          <p:spPr>
            <a:xfrm>
              <a:off x="2116602" y="3711600"/>
              <a:ext cx="655198"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1" name="直線接點 60"/>
            <p:cNvCxnSpPr/>
            <p:nvPr/>
          </p:nvCxnSpPr>
          <p:spPr>
            <a:xfrm flipV="1">
              <a:off x="2771799" y="3427829"/>
              <a:ext cx="55987" cy="28377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71" name="群組 70"/>
          <p:cNvGrpSpPr/>
          <p:nvPr/>
        </p:nvGrpSpPr>
        <p:grpSpPr>
          <a:xfrm>
            <a:off x="5654570" y="3285900"/>
            <a:ext cx="330390" cy="163872"/>
            <a:chOff x="1811627" y="3427829"/>
            <a:chExt cx="1255836" cy="724062"/>
          </a:xfrm>
        </p:grpSpPr>
        <p:sp>
          <p:nvSpPr>
            <p:cNvPr id="72" name="梯形 71"/>
            <p:cNvSpPr/>
            <p:nvPr/>
          </p:nvSpPr>
          <p:spPr>
            <a:xfrm flipV="1">
              <a:off x="1811627" y="3429239"/>
              <a:ext cx="1255836" cy="722652"/>
            </a:xfrm>
            <a:prstGeom prst="trapezoid">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3" name="梯形 72"/>
            <p:cNvSpPr/>
            <p:nvPr/>
          </p:nvSpPr>
          <p:spPr>
            <a:xfrm flipV="1">
              <a:off x="2051304" y="3427829"/>
              <a:ext cx="776481" cy="263185"/>
            </a:xfrm>
            <a:prstGeom prst="trapezoid">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74" name="直線接點 73"/>
            <p:cNvCxnSpPr/>
            <p:nvPr/>
          </p:nvCxnSpPr>
          <p:spPr>
            <a:xfrm>
              <a:off x="2051304" y="3427829"/>
              <a:ext cx="65298" cy="283771"/>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直線接點 74"/>
            <p:cNvCxnSpPr/>
            <p:nvPr/>
          </p:nvCxnSpPr>
          <p:spPr>
            <a:xfrm>
              <a:off x="2116602" y="3711600"/>
              <a:ext cx="655198"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直線接點 75"/>
            <p:cNvCxnSpPr/>
            <p:nvPr/>
          </p:nvCxnSpPr>
          <p:spPr>
            <a:xfrm flipV="1">
              <a:off x="2771799" y="3427829"/>
              <a:ext cx="55987" cy="28377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3866056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smtClean="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Paging</a:t>
            </a:r>
            <a:endParaRPr lang="zh-TW" alt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5410200"/>
          </a:xfrm>
        </p:spPr>
        <p:txBody>
          <a:bodyPr>
            <a:normAutofit lnSpcReduction="10000"/>
          </a:bodyPr>
          <a:lstStyle/>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memory is cut into areas of the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same size</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called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frames</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likewise</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the program is cut into the same size, called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pages</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lvl="1"/>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size of the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the size of the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a:t>
            </a:r>
          </a:p>
          <a:p>
            <a:pPr lvl="1"/>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is stored in a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a:t>
            </a: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pages of the program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do not need to be stored in consecutive</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frames</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 the memory</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lvl="1"/>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entire program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must be loaded into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a:t>
            </a: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Advantages</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usage is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more </a:t>
            </a:r>
            <a:r>
              <a:rPr lang="en-US" altLang="zh-TW" sz="24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efficient</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3866056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Paging</a:t>
            </a:r>
            <a:endParaRPr lang="zh-TW" altLang="en-US" dirty="0"/>
          </a:p>
        </p:txBody>
      </p:sp>
      <p:grpSp>
        <p:nvGrpSpPr>
          <p:cNvPr id="55" name="群組 54"/>
          <p:cNvGrpSpPr/>
          <p:nvPr/>
        </p:nvGrpSpPr>
        <p:grpSpPr>
          <a:xfrm>
            <a:off x="1835696" y="1681770"/>
            <a:ext cx="6131002" cy="4747852"/>
            <a:chOff x="1475656" y="1681770"/>
            <a:chExt cx="6131002" cy="4747852"/>
          </a:xfrm>
        </p:grpSpPr>
        <p:sp>
          <p:nvSpPr>
            <p:cNvPr id="8" name="矩形 7"/>
            <p:cNvSpPr/>
            <p:nvPr/>
          </p:nvSpPr>
          <p:spPr>
            <a:xfrm>
              <a:off x="6094490" y="2954375"/>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2</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2" name="矩形 11"/>
            <p:cNvSpPr/>
            <p:nvPr/>
          </p:nvSpPr>
          <p:spPr>
            <a:xfrm>
              <a:off x="2771800" y="1806061"/>
              <a:ext cx="1512168" cy="481868"/>
            </a:xfrm>
            <a:prstGeom prst="rect">
              <a:avLst/>
            </a:prstGeom>
            <a:solidFill>
              <a:schemeClr val="accent2">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1</a:t>
              </a:r>
              <a:endParaRPr lang="zh-TW" altLang="en-US"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 name="矩形 12"/>
            <p:cNvSpPr/>
            <p:nvPr/>
          </p:nvSpPr>
          <p:spPr>
            <a:xfrm>
              <a:off x="2771800" y="2287929"/>
              <a:ext cx="1512168" cy="481868"/>
            </a:xfrm>
            <a:prstGeom prst="rect">
              <a:avLst/>
            </a:prstGeom>
            <a:solidFill>
              <a:schemeClr val="accent2">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2</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4" name="矩形 13"/>
            <p:cNvSpPr/>
            <p:nvPr/>
          </p:nvSpPr>
          <p:spPr>
            <a:xfrm>
              <a:off x="2782915" y="3168137"/>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1</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5" name="矩形 14"/>
            <p:cNvSpPr/>
            <p:nvPr/>
          </p:nvSpPr>
          <p:spPr>
            <a:xfrm>
              <a:off x="2782915" y="3650005"/>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2</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6" name="矩形 15"/>
            <p:cNvSpPr/>
            <p:nvPr/>
          </p:nvSpPr>
          <p:spPr>
            <a:xfrm>
              <a:off x="2771800" y="4499015"/>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1</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7" name="矩形 16"/>
            <p:cNvSpPr/>
            <p:nvPr/>
          </p:nvSpPr>
          <p:spPr>
            <a:xfrm>
              <a:off x="2771800" y="4980883"/>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2</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8" name="矩形 17"/>
            <p:cNvSpPr/>
            <p:nvPr/>
          </p:nvSpPr>
          <p:spPr>
            <a:xfrm>
              <a:off x="2771800" y="5462751"/>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3</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9" name="矩形 18"/>
            <p:cNvSpPr/>
            <p:nvPr/>
          </p:nvSpPr>
          <p:spPr>
            <a:xfrm>
              <a:off x="2771800" y="5947754"/>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Page 4</a:t>
              </a:r>
              <a:endParaRPr lang="zh-TW" altLang="en-US"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6" name="矩形 5"/>
            <p:cNvSpPr/>
            <p:nvPr/>
          </p:nvSpPr>
          <p:spPr>
            <a:xfrm>
              <a:off x="6094490" y="2046995"/>
              <a:ext cx="1512168" cy="424408"/>
            </a:xfrm>
            <a:prstGeom prst="rect">
              <a:avLst/>
            </a:prstGeom>
            <a:solidFill>
              <a:srgbClr val="00B0F0"/>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OS</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1" name="文字方塊 10"/>
            <p:cNvSpPr txBox="1"/>
            <p:nvPr/>
          </p:nvSpPr>
          <p:spPr>
            <a:xfrm>
              <a:off x="6361273" y="1681770"/>
              <a:ext cx="988925" cy="369332"/>
            </a:xfrm>
            <a:prstGeom prst="rect">
              <a:avLst/>
            </a:prstGeom>
            <a:noFill/>
          </p:spPr>
          <p:txBody>
            <a:bodyPr wrap="none" rtlCol="0">
              <a:spAutoFit/>
            </a:bodyPr>
            <a:lstStyle/>
            <a:p>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0" name="矩形 19"/>
            <p:cNvSpPr/>
            <p:nvPr/>
          </p:nvSpPr>
          <p:spPr>
            <a:xfrm>
              <a:off x="1475656" y="2103263"/>
              <a:ext cx="1150828" cy="369332"/>
            </a:xfrm>
            <a:prstGeom prst="rect">
              <a:avLst/>
            </a:prstGeom>
          </p:spPr>
          <p:txBody>
            <a:bodyPr wrap="none">
              <a:spAutoFit/>
            </a:bodyPr>
            <a:lstStyle/>
            <a:p>
              <a:pPr algn="ctr"/>
              <a:r>
                <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1</a:t>
              </a:r>
              <a:endParaRPr lang="zh-TW" altLang="en-US" sz="1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1" name="矩形 20"/>
            <p:cNvSpPr/>
            <p:nvPr/>
          </p:nvSpPr>
          <p:spPr>
            <a:xfrm>
              <a:off x="1475656" y="3446764"/>
              <a:ext cx="1150828" cy="369332"/>
            </a:xfrm>
            <a:prstGeom prst="rect">
              <a:avLst/>
            </a:prstGeom>
          </p:spPr>
          <p:txBody>
            <a:bodyPr wrap="none">
              <a:spAutoFit/>
            </a:bodyPr>
            <a:lstStyle/>
            <a:p>
              <a:pPr algn="ctr"/>
              <a:r>
                <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a:t>
              </a:r>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2</a:t>
              </a:r>
              <a:endParaRPr lang="zh-TW" altLang="en-US" sz="1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2" name="矩形 21"/>
            <p:cNvSpPr/>
            <p:nvPr/>
          </p:nvSpPr>
          <p:spPr>
            <a:xfrm>
              <a:off x="1475656" y="5278085"/>
              <a:ext cx="1150828" cy="369332"/>
            </a:xfrm>
            <a:prstGeom prst="rect">
              <a:avLst/>
            </a:prstGeom>
          </p:spPr>
          <p:txBody>
            <a:bodyPr wrap="none">
              <a:spAutoFit/>
            </a:bodyPr>
            <a:lstStyle/>
            <a:p>
              <a:pPr algn="ctr"/>
              <a:r>
                <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a:t>
              </a:r>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3</a:t>
              </a:r>
              <a:endParaRPr lang="zh-TW" altLang="en-US" sz="1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3" name="矩形 22"/>
            <p:cNvSpPr/>
            <p:nvPr/>
          </p:nvSpPr>
          <p:spPr>
            <a:xfrm>
              <a:off x="6094490" y="2471403"/>
              <a:ext cx="1512168" cy="481868"/>
            </a:xfrm>
            <a:prstGeom prst="rect">
              <a:avLst/>
            </a:prstGeom>
            <a:solidFill>
              <a:schemeClr val="accent2">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1</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4" name="矩形 23"/>
            <p:cNvSpPr/>
            <p:nvPr/>
          </p:nvSpPr>
          <p:spPr>
            <a:xfrm>
              <a:off x="6094490" y="3436243"/>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3</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5" name="矩形 24"/>
            <p:cNvSpPr/>
            <p:nvPr/>
          </p:nvSpPr>
          <p:spPr>
            <a:xfrm>
              <a:off x="6094490" y="4404298"/>
              <a:ext cx="1512168" cy="481868"/>
            </a:xfrm>
            <a:prstGeom prst="rect">
              <a:avLst/>
            </a:prstGeom>
            <a:solidFill>
              <a:schemeClr val="accent2">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5</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6" name="矩形 25"/>
            <p:cNvSpPr/>
            <p:nvPr/>
          </p:nvSpPr>
          <p:spPr>
            <a:xfrm>
              <a:off x="6094490" y="3921326"/>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4</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7" name="矩形 26"/>
            <p:cNvSpPr/>
            <p:nvPr/>
          </p:nvSpPr>
          <p:spPr>
            <a:xfrm>
              <a:off x="6094490" y="4886166"/>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6</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cxnSp>
          <p:nvCxnSpPr>
            <p:cNvPr id="29" name="肘形接點 28"/>
            <p:cNvCxnSpPr>
              <a:stCxn id="12" idx="3"/>
              <a:endCxn id="23" idx="1"/>
            </p:cNvCxnSpPr>
            <p:nvPr/>
          </p:nvCxnSpPr>
          <p:spPr>
            <a:xfrm>
              <a:off x="4283968" y="2046995"/>
              <a:ext cx="1810522" cy="665342"/>
            </a:xfrm>
            <a:prstGeom prst="bentConnector3">
              <a:avLst/>
            </a:prstGeom>
            <a:ln>
              <a:solidFill>
                <a:schemeClr val="accent5">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2" name="肘形接點 31"/>
            <p:cNvCxnSpPr>
              <a:stCxn id="13" idx="3"/>
              <a:endCxn id="25" idx="1"/>
            </p:cNvCxnSpPr>
            <p:nvPr/>
          </p:nvCxnSpPr>
          <p:spPr>
            <a:xfrm>
              <a:off x="4283968" y="2528863"/>
              <a:ext cx="1810522" cy="2116369"/>
            </a:xfrm>
            <a:prstGeom prst="bentConnector3">
              <a:avLst>
                <a:gd name="adj1" fmla="val 36672"/>
              </a:avLst>
            </a:prstGeom>
            <a:ln>
              <a:solidFill>
                <a:schemeClr val="accent5">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5" name="肘形接點 34"/>
            <p:cNvCxnSpPr>
              <a:stCxn id="14" idx="3"/>
              <a:endCxn id="24" idx="1"/>
            </p:cNvCxnSpPr>
            <p:nvPr/>
          </p:nvCxnSpPr>
          <p:spPr>
            <a:xfrm>
              <a:off x="4295083" y="3409071"/>
              <a:ext cx="1799407" cy="268106"/>
            </a:xfrm>
            <a:prstGeom prst="bentConnector3">
              <a:avLst/>
            </a:prstGeom>
            <a:ln>
              <a:solidFill>
                <a:schemeClr val="accent4">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7" name="肘形接點 36"/>
            <p:cNvCxnSpPr>
              <a:stCxn id="15" idx="3"/>
              <a:endCxn id="26" idx="1"/>
            </p:cNvCxnSpPr>
            <p:nvPr/>
          </p:nvCxnSpPr>
          <p:spPr>
            <a:xfrm>
              <a:off x="4295083" y="3890939"/>
              <a:ext cx="1799407" cy="271321"/>
            </a:xfrm>
            <a:prstGeom prst="bentConnector3">
              <a:avLst/>
            </a:prstGeom>
            <a:ln>
              <a:solidFill>
                <a:schemeClr val="accent4">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9" name="肘形接點 38"/>
            <p:cNvCxnSpPr>
              <a:stCxn id="16" idx="3"/>
              <a:endCxn id="8" idx="1"/>
            </p:cNvCxnSpPr>
            <p:nvPr/>
          </p:nvCxnSpPr>
          <p:spPr>
            <a:xfrm flipV="1">
              <a:off x="4283968" y="3195309"/>
              <a:ext cx="1810522" cy="1544640"/>
            </a:xfrm>
            <a:prstGeom prst="bentConnector3">
              <a:avLst>
                <a:gd name="adj1" fmla="val 23345"/>
              </a:avLst>
            </a:prstGeom>
            <a:ln>
              <a:tailEnd type="arrow"/>
            </a:ln>
          </p:spPr>
          <p:style>
            <a:lnRef idx="1">
              <a:schemeClr val="accent1"/>
            </a:lnRef>
            <a:fillRef idx="0">
              <a:schemeClr val="accent1"/>
            </a:fillRef>
            <a:effectRef idx="0">
              <a:schemeClr val="accent1"/>
            </a:effectRef>
            <a:fontRef idx="minor">
              <a:schemeClr val="tx1"/>
            </a:fontRef>
          </p:style>
        </p:cxnSp>
        <p:sp>
          <p:nvSpPr>
            <p:cNvPr id="41" name="矩形 40"/>
            <p:cNvSpPr/>
            <p:nvPr/>
          </p:nvSpPr>
          <p:spPr>
            <a:xfrm>
              <a:off x="6094490" y="5368034"/>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6</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42" name="矩形 41"/>
            <p:cNvSpPr/>
            <p:nvPr/>
          </p:nvSpPr>
          <p:spPr>
            <a:xfrm>
              <a:off x="6094490" y="5849902"/>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6</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cxnSp>
          <p:nvCxnSpPr>
            <p:cNvPr id="44" name="肘形接點 43"/>
            <p:cNvCxnSpPr>
              <a:stCxn id="17" idx="3"/>
              <a:endCxn id="42" idx="1"/>
            </p:cNvCxnSpPr>
            <p:nvPr/>
          </p:nvCxnSpPr>
          <p:spPr>
            <a:xfrm>
              <a:off x="4283968" y="5221817"/>
              <a:ext cx="1810522" cy="869019"/>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6" name="肘形接點 45"/>
            <p:cNvCxnSpPr>
              <a:stCxn id="18" idx="3"/>
              <a:endCxn id="27" idx="1"/>
            </p:cNvCxnSpPr>
            <p:nvPr/>
          </p:nvCxnSpPr>
          <p:spPr>
            <a:xfrm flipV="1">
              <a:off x="4283968" y="5127100"/>
              <a:ext cx="1810522" cy="576585"/>
            </a:xfrm>
            <a:prstGeom prst="bentConnector3">
              <a:avLst>
                <a:gd name="adj1" fmla="val 1142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0" name="肘形接點 49"/>
            <p:cNvCxnSpPr>
              <a:stCxn id="19" idx="3"/>
              <a:endCxn id="41" idx="1"/>
            </p:cNvCxnSpPr>
            <p:nvPr/>
          </p:nvCxnSpPr>
          <p:spPr>
            <a:xfrm flipV="1">
              <a:off x="4283968" y="5608968"/>
              <a:ext cx="1810522" cy="579720"/>
            </a:xfrm>
            <a:prstGeom prst="bentConnector3">
              <a:avLst>
                <a:gd name="adj1" fmla="val 24748"/>
              </a:avLst>
            </a:prstGeom>
            <a:ln>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3866056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a:latin typeface="Calibri" panose="020F0502020204030204" pitchFamily="34" charset="0"/>
                <a:cs typeface="Calibri" panose="020F0502020204030204" pitchFamily="34" charset="0"/>
              </a:rPr>
              <a:t>Swapping</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4800600"/>
          </a:xfrm>
        </p:spPr>
        <p:txBody>
          <a:bodyPr>
            <a:normAutofit/>
          </a:bodyPr>
          <a:lstStyle/>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can be exchanged between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and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disk</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during program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execution.</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394355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a:latin typeface="Calibri" panose="020F0502020204030204" pitchFamily="34" charset="0"/>
                <a:cs typeface="Calibri" panose="020F0502020204030204" pitchFamily="34" charset="0"/>
              </a:rPr>
              <a:t>Demand paging</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4800600"/>
          </a:xfrm>
        </p:spPr>
        <p:txBody>
          <a:bodyPr>
            <a:normAutofit lnSpcReduction="10000"/>
          </a:bodyPr>
          <a:lstStyle/>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program is cut into a number of pages, which are loaded into the memory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one by one</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executed, and then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executed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after replacing the other page</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 addition, consecutive pages of the same program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do not have to be loaded into the same memory frame</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just load into any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that is not in use.</a:t>
            </a: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entire program does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not</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need to be stored in memory.</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573350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lstStyle/>
          <a:p>
            <a:r>
              <a:rPr lang="en-US" altLang="en-US" sz="4400" b="1" dirty="0">
                <a:latin typeface="Calibri" panose="020F0502020204030204" pitchFamily="34" charset="0"/>
                <a:cs typeface="Calibri" panose="020F0502020204030204" pitchFamily="34" charset="0"/>
              </a:rPr>
              <a:t>A computer system</a:t>
            </a:r>
            <a:endParaRPr lang="zh-TW" altLang="en-US" b="1" dirty="0">
              <a:latin typeface="Calibri" panose="020F0502020204030204" pitchFamily="34" charset="0"/>
              <a:cs typeface="Calibri" panose="020F0502020204030204" pitchFamily="34" charset="0"/>
            </a:endParaRPr>
          </a:p>
        </p:txBody>
      </p:sp>
      <p:pic>
        <p:nvPicPr>
          <p:cNvPr id="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31234" y="2492896"/>
            <a:ext cx="6303690" cy="2567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417244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a:latin typeface="Calibri" panose="020F0502020204030204" pitchFamily="34" charset="0"/>
                <a:cs typeface="Calibri" panose="020F0502020204030204" pitchFamily="34" charset="0"/>
              </a:rPr>
              <a:t>Demand paging</a:t>
            </a:r>
            <a:endParaRPr lang="zh-TW" altLang="en-US" dirty="0"/>
          </a:p>
        </p:txBody>
      </p:sp>
      <p:grpSp>
        <p:nvGrpSpPr>
          <p:cNvPr id="55" name="群組 54"/>
          <p:cNvGrpSpPr/>
          <p:nvPr/>
        </p:nvGrpSpPr>
        <p:grpSpPr>
          <a:xfrm>
            <a:off x="1835696" y="1806061"/>
            <a:ext cx="6131002" cy="4623561"/>
            <a:chOff x="1475656" y="1806061"/>
            <a:chExt cx="6131002" cy="4623561"/>
          </a:xfrm>
        </p:grpSpPr>
        <p:sp>
          <p:nvSpPr>
            <p:cNvPr id="8" name="矩形 7"/>
            <p:cNvSpPr/>
            <p:nvPr/>
          </p:nvSpPr>
          <p:spPr>
            <a:xfrm>
              <a:off x="6094490" y="3334228"/>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2</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2" name="矩形 11"/>
            <p:cNvSpPr/>
            <p:nvPr/>
          </p:nvSpPr>
          <p:spPr>
            <a:xfrm>
              <a:off x="2771800" y="1806061"/>
              <a:ext cx="1512168" cy="481868"/>
            </a:xfrm>
            <a:prstGeom prst="rect">
              <a:avLst/>
            </a:prstGeom>
            <a:solidFill>
              <a:schemeClr val="accent2">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1</a:t>
              </a:r>
              <a:endParaRPr lang="zh-TW" altLang="en-US"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 name="矩形 12"/>
            <p:cNvSpPr/>
            <p:nvPr/>
          </p:nvSpPr>
          <p:spPr>
            <a:xfrm>
              <a:off x="2771800" y="2287929"/>
              <a:ext cx="1512168" cy="481868"/>
            </a:xfrm>
            <a:prstGeom prst="rect">
              <a:avLst/>
            </a:prstGeom>
            <a:solidFill>
              <a:schemeClr val="accent2">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2</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4" name="矩形 13"/>
            <p:cNvSpPr/>
            <p:nvPr/>
          </p:nvSpPr>
          <p:spPr>
            <a:xfrm>
              <a:off x="2782915" y="3168137"/>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1</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5" name="矩形 14"/>
            <p:cNvSpPr/>
            <p:nvPr/>
          </p:nvSpPr>
          <p:spPr>
            <a:xfrm>
              <a:off x="2782915" y="3650005"/>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2</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6" name="矩形 15"/>
            <p:cNvSpPr/>
            <p:nvPr/>
          </p:nvSpPr>
          <p:spPr>
            <a:xfrm>
              <a:off x="2771800" y="4499015"/>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1</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7" name="矩形 16"/>
            <p:cNvSpPr/>
            <p:nvPr/>
          </p:nvSpPr>
          <p:spPr>
            <a:xfrm>
              <a:off x="2771800" y="4980883"/>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2</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8" name="矩形 17"/>
            <p:cNvSpPr/>
            <p:nvPr/>
          </p:nvSpPr>
          <p:spPr>
            <a:xfrm>
              <a:off x="2771800" y="5462751"/>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Page 3</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9" name="矩形 18"/>
            <p:cNvSpPr/>
            <p:nvPr/>
          </p:nvSpPr>
          <p:spPr>
            <a:xfrm>
              <a:off x="2771800" y="5947754"/>
              <a:ext cx="1512168" cy="481868"/>
            </a:xfrm>
            <a:prstGeom prst="rect">
              <a:avLst/>
            </a:prstGeom>
            <a:solidFill>
              <a:schemeClr val="accent1">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Page 4</a:t>
              </a:r>
              <a:endParaRPr lang="zh-TW" altLang="en-US"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6" name="矩形 5"/>
            <p:cNvSpPr/>
            <p:nvPr/>
          </p:nvSpPr>
          <p:spPr>
            <a:xfrm>
              <a:off x="6094490" y="2426848"/>
              <a:ext cx="1512168" cy="424408"/>
            </a:xfrm>
            <a:prstGeom prst="rect">
              <a:avLst/>
            </a:prstGeom>
            <a:solidFill>
              <a:srgbClr val="00B0F0"/>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OS</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1" name="文字方塊 10"/>
            <p:cNvSpPr txBox="1"/>
            <p:nvPr/>
          </p:nvSpPr>
          <p:spPr>
            <a:xfrm>
              <a:off x="6361273" y="2061623"/>
              <a:ext cx="988925" cy="369332"/>
            </a:xfrm>
            <a:prstGeom prst="rect">
              <a:avLst/>
            </a:prstGeom>
            <a:noFill/>
          </p:spPr>
          <p:txBody>
            <a:bodyPr wrap="none" rtlCol="0">
              <a:spAutoFit/>
            </a:bodyPr>
            <a:lstStyle/>
            <a:p>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0" name="矩形 19"/>
            <p:cNvSpPr/>
            <p:nvPr/>
          </p:nvSpPr>
          <p:spPr>
            <a:xfrm>
              <a:off x="1475656" y="2103263"/>
              <a:ext cx="1150828" cy="369332"/>
            </a:xfrm>
            <a:prstGeom prst="rect">
              <a:avLst/>
            </a:prstGeom>
          </p:spPr>
          <p:txBody>
            <a:bodyPr wrap="none">
              <a:spAutoFit/>
            </a:bodyPr>
            <a:lstStyle/>
            <a:p>
              <a:pPr algn="ctr"/>
              <a:r>
                <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1</a:t>
              </a:r>
              <a:endParaRPr lang="zh-TW" altLang="en-US" sz="1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1" name="矩形 20"/>
            <p:cNvSpPr/>
            <p:nvPr/>
          </p:nvSpPr>
          <p:spPr>
            <a:xfrm>
              <a:off x="1475656" y="3446764"/>
              <a:ext cx="1150828" cy="369332"/>
            </a:xfrm>
            <a:prstGeom prst="rect">
              <a:avLst/>
            </a:prstGeom>
          </p:spPr>
          <p:txBody>
            <a:bodyPr wrap="none">
              <a:spAutoFit/>
            </a:bodyPr>
            <a:lstStyle/>
            <a:p>
              <a:pPr algn="ctr"/>
              <a:r>
                <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a:t>
              </a:r>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2</a:t>
              </a:r>
              <a:endParaRPr lang="zh-TW" altLang="en-US" sz="1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2" name="矩形 21"/>
            <p:cNvSpPr/>
            <p:nvPr/>
          </p:nvSpPr>
          <p:spPr>
            <a:xfrm>
              <a:off x="1475656" y="5278085"/>
              <a:ext cx="1150828" cy="369332"/>
            </a:xfrm>
            <a:prstGeom prst="rect">
              <a:avLst/>
            </a:prstGeom>
          </p:spPr>
          <p:txBody>
            <a:bodyPr wrap="none">
              <a:spAutoFit/>
            </a:bodyPr>
            <a:lstStyle/>
            <a:p>
              <a:pPr algn="ctr"/>
              <a:r>
                <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a:t>
              </a:r>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3</a:t>
              </a:r>
              <a:endParaRPr lang="zh-TW" altLang="en-US" sz="1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3" name="矩形 22"/>
            <p:cNvSpPr/>
            <p:nvPr/>
          </p:nvSpPr>
          <p:spPr>
            <a:xfrm>
              <a:off x="6094490" y="2851256"/>
              <a:ext cx="1512168" cy="481868"/>
            </a:xfrm>
            <a:prstGeom prst="rect">
              <a:avLst/>
            </a:prstGeom>
            <a:solidFill>
              <a:schemeClr val="accent2">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1</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4" name="矩形 23"/>
            <p:cNvSpPr/>
            <p:nvPr/>
          </p:nvSpPr>
          <p:spPr>
            <a:xfrm>
              <a:off x="6094490" y="3816096"/>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3</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5" name="矩形 24"/>
            <p:cNvSpPr/>
            <p:nvPr/>
          </p:nvSpPr>
          <p:spPr>
            <a:xfrm>
              <a:off x="6094490" y="4784151"/>
              <a:ext cx="1512168" cy="481868"/>
            </a:xfrm>
            <a:prstGeom prst="rect">
              <a:avLst/>
            </a:prstGeom>
            <a:solidFill>
              <a:schemeClr val="accent2">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5</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6" name="矩形 25"/>
            <p:cNvSpPr/>
            <p:nvPr/>
          </p:nvSpPr>
          <p:spPr>
            <a:xfrm>
              <a:off x="6094490" y="4301179"/>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4</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cxnSp>
          <p:nvCxnSpPr>
            <p:cNvPr id="29" name="肘形接點 28"/>
            <p:cNvCxnSpPr>
              <a:stCxn id="12" idx="3"/>
              <a:endCxn id="23" idx="1"/>
            </p:cNvCxnSpPr>
            <p:nvPr/>
          </p:nvCxnSpPr>
          <p:spPr>
            <a:xfrm>
              <a:off x="4283968" y="2046995"/>
              <a:ext cx="1810522" cy="1045195"/>
            </a:xfrm>
            <a:prstGeom prst="bentConnector3">
              <a:avLst>
                <a:gd name="adj1" fmla="val 69641"/>
              </a:avLst>
            </a:prstGeom>
            <a:ln>
              <a:solidFill>
                <a:schemeClr val="accent5">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2" name="肘形接點 31"/>
            <p:cNvCxnSpPr>
              <a:stCxn id="13" idx="3"/>
              <a:endCxn id="25" idx="1"/>
            </p:cNvCxnSpPr>
            <p:nvPr/>
          </p:nvCxnSpPr>
          <p:spPr>
            <a:xfrm>
              <a:off x="4283968" y="2528863"/>
              <a:ext cx="1810522" cy="2496222"/>
            </a:xfrm>
            <a:prstGeom prst="bentConnector3">
              <a:avLst>
                <a:gd name="adj1" fmla="val 53507"/>
              </a:avLst>
            </a:prstGeom>
            <a:ln>
              <a:solidFill>
                <a:schemeClr val="accent5">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5" name="肘形接點 34"/>
            <p:cNvCxnSpPr>
              <a:stCxn id="14" idx="3"/>
              <a:endCxn id="24" idx="1"/>
            </p:cNvCxnSpPr>
            <p:nvPr/>
          </p:nvCxnSpPr>
          <p:spPr>
            <a:xfrm>
              <a:off x="4295083" y="3409071"/>
              <a:ext cx="1799407" cy="647959"/>
            </a:xfrm>
            <a:prstGeom prst="bentConnector3">
              <a:avLst>
                <a:gd name="adj1" fmla="val 39413"/>
              </a:avLst>
            </a:prstGeom>
            <a:ln>
              <a:solidFill>
                <a:schemeClr val="accent4">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7" name="肘形接點 36"/>
            <p:cNvCxnSpPr>
              <a:stCxn id="15" idx="3"/>
              <a:endCxn id="26" idx="1"/>
            </p:cNvCxnSpPr>
            <p:nvPr/>
          </p:nvCxnSpPr>
          <p:spPr>
            <a:xfrm>
              <a:off x="4295083" y="3890939"/>
              <a:ext cx="1799407" cy="651174"/>
            </a:xfrm>
            <a:prstGeom prst="bentConnector3">
              <a:avLst>
                <a:gd name="adj1" fmla="val 28826"/>
              </a:avLst>
            </a:prstGeom>
            <a:ln>
              <a:solidFill>
                <a:schemeClr val="accent4">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9" name="肘形接點 38"/>
            <p:cNvCxnSpPr>
              <a:stCxn id="18" idx="3"/>
              <a:endCxn id="8" idx="1"/>
            </p:cNvCxnSpPr>
            <p:nvPr/>
          </p:nvCxnSpPr>
          <p:spPr>
            <a:xfrm flipV="1">
              <a:off x="4283968" y="3575162"/>
              <a:ext cx="1810522" cy="2128523"/>
            </a:xfrm>
            <a:prstGeom prst="bentConnector3">
              <a:avLst>
                <a:gd name="adj1" fmla="val 12823"/>
              </a:avLst>
            </a:prstGeom>
            <a:ln>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7671300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a:latin typeface="Calibri" panose="020F0502020204030204" pitchFamily="34" charset="0"/>
                <a:cs typeface="Calibri" panose="020F0502020204030204" pitchFamily="34" charset="0"/>
              </a:rPr>
              <a:t>Demand segmentation</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4800600"/>
          </a:xfrm>
        </p:spPr>
        <p:txBody>
          <a:bodyPr>
            <a:normAutofit/>
          </a:bodyPr>
          <a:lstStyle/>
          <a:p>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program is divided into logical units, called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segments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(module</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lvl="1"/>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Main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subprogram.</a:t>
            </a:r>
          </a:p>
          <a:p>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Segments of program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can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be loaded into memory, executed, or replaced by other segments</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or other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programs.</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4523597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a:latin typeface="Calibri" panose="020F0502020204030204" pitchFamily="34" charset="0"/>
                <a:cs typeface="Calibri" panose="020F0502020204030204" pitchFamily="34" charset="0"/>
              </a:rPr>
              <a:t>Demand segmentation</a:t>
            </a:r>
            <a:endParaRPr lang="zh-TW" altLang="en-US" dirty="0"/>
          </a:p>
        </p:txBody>
      </p:sp>
      <p:sp>
        <p:nvSpPr>
          <p:cNvPr id="12" name="矩形 11"/>
          <p:cNvSpPr/>
          <p:nvPr/>
        </p:nvSpPr>
        <p:spPr>
          <a:xfrm>
            <a:off x="3137001" y="2273844"/>
            <a:ext cx="1512168" cy="620787"/>
          </a:xfrm>
          <a:prstGeom prst="rect">
            <a:avLst/>
          </a:prstGeom>
          <a:solidFill>
            <a:schemeClr val="accent2">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Main</a:t>
            </a:r>
            <a:endParaRPr lang="zh-TW" altLang="en-US"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 name="矩形 12"/>
          <p:cNvSpPr/>
          <p:nvPr/>
        </p:nvSpPr>
        <p:spPr>
          <a:xfrm>
            <a:off x="3137001" y="2898739"/>
            <a:ext cx="1512168" cy="338842"/>
          </a:xfrm>
          <a:prstGeom prst="rect">
            <a:avLst/>
          </a:prstGeom>
          <a:solidFill>
            <a:schemeClr val="accent2">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Sub 1</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4" name="矩形 13"/>
          <p:cNvSpPr/>
          <p:nvPr/>
        </p:nvSpPr>
        <p:spPr>
          <a:xfrm>
            <a:off x="3148116" y="3635921"/>
            <a:ext cx="1512168" cy="481868"/>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Main</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5" name="矩形 14"/>
          <p:cNvSpPr/>
          <p:nvPr/>
        </p:nvSpPr>
        <p:spPr>
          <a:xfrm>
            <a:off x="3148116" y="4117789"/>
            <a:ext cx="1512168" cy="405921"/>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Sub 1</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6" name="矩形 5"/>
          <p:cNvSpPr/>
          <p:nvPr/>
        </p:nvSpPr>
        <p:spPr>
          <a:xfrm>
            <a:off x="6459691" y="2894632"/>
            <a:ext cx="1512168" cy="424408"/>
          </a:xfrm>
          <a:prstGeom prst="rect">
            <a:avLst/>
          </a:prstGeom>
          <a:solidFill>
            <a:srgbClr val="00B0F0"/>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OS</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1" name="文字方塊 10"/>
          <p:cNvSpPr txBox="1"/>
          <p:nvPr/>
        </p:nvSpPr>
        <p:spPr>
          <a:xfrm>
            <a:off x="6726474" y="2529407"/>
            <a:ext cx="988925" cy="369332"/>
          </a:xfrm>
          <a:prstGeom prst="rect">
            <a:avLst/>
          </a:prstGeom>
          <a:noFill/>
        </p:spPr>
        <p:txBody>
          <a:bodyPr wrap="none" rtlCol="0">
            <a:spAutoFit/>
          </a:bodyPr>
          <a:lstStyle/>
          <a:p>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0" name="矩形 19"/>
          <p:cNvSpPr/>
          <p:nvPr/>
        </p:nvSpPr>
        <p:spPr>
          <a:xfrm>
            <a:off x="1832842" y="2571047"/>
            <a:ext cx="1166859" cy="369332"/>
          </a:xfrm>
          <a:prstGeom prst="rect">
            <a:avLst/>
          </a:prstGeom>
        </p:spPr>
        <p:txBody>
          <a:bodyPr wrap="none">
            <a:spAutoFit/>
          </a:bodyPr>
          <a:lstStyle/>
          <a:p>
            <a:pPr algn="ctr"/>
            <a:r>
              <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a:t>
            </a:r>
            <a:r>
              <a:rPr lang="en-US" altLang="zh-TW"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a:t>
            </a:r>
            <a:endParaRPr lang="zh-TW" altLang="en-US" sz="1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1" name="矩形 20"/>
          <p:cNvSpPr/>
          <p:nvPr/>
        </p:nvSpPr>
        <p:spPr>
          <a:xfrm>
            <a:off x="1836850" y="4174057"/>
            <a:ext cx="1158843" cy="369332"/>
          </a:xfrm>
          <a:prstGeom prst="rect">
            <a:avLst/>
          </a:prstGeom>
        </p:spPr>
        <p:txBody>
          <a:bodyPr wrap="none">
            <a:spAutoFit/>
          </a:bodyPr>
          <a:lstStyle/>
          <a:p>
            <a:pPr algn="ctr"/>
            <a:r>
              <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B</a:t>
            </a:r>
            <a:endParaRPr lang="zh-TW" altLang="en-US" sz="1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3" name="矩形 22"/>
          <p:cNvSpPr/>
          <p:nvPr/>
        </p:nvSpPr>
        <p:spPr>
          <a:xfrm>
            <a:off x="6459691" y="3319040"/>
            <a:ext cx="1512168" cy="619200"/>
          </a:xfrm>
          <a:prstGeom prst="rect">
            <a:avLst/>
          </a:prstGeom>
          <a:solidFill>
            <a:schemeClr val="accent2">
              <a:lumMod val="20000"/>
              <a:lumOff val="8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Main A</a:t>
            </a:r>
            <a:endParaRPr lang="zh-TW" altLang="en-US"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5" name="矩形 24"/>
          <p:cNvSpPr/>
          <p:nvPr/>
        </p:nvSpPr>
        <p:spPr>
          <a:xfrm>
            <a:off x="6459691" y="3938240"/>
            <a:ext cx="1512168" cy="344536"/>
          </a:xfrm>
          <a:prstGeom prst="rect">
            <a:avLst/>
          </a:prstGeom>
          <a:solidFill>
            <a:schemeClr val="bg1"/>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6" name="矩形 25"/>
          <p:cNvSpPr/>
          <p:nvPr/>
        </p:nvSpPr>
        <p:spPr>
          <a:xfrm>
            <a:off x="6459691" y="4282776"/>
            <a:ext cx="1512168" cy="406800"/>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Sub B1</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cxnSp>
        <p:nvCxnSpPr>
          <p:cNvPr id="29" name="肘形接點 28"/>
          <p:cNvCxnSpPr>
            <a:stCxn id="12" idx="3"/>
            <a:endCxn id="23" idx="1"/>
          </p:cNvCxnSpPr>
          <p:nvPr/>
        </p:nvCxnSpPr>
        <p:spPr>
          <a:xfrm>
            <a:off x="4649169" y="2584238"/>
            <a:ext cx="1810522" cy="1044402"/>
          </a:xfrm>
          <a:prstGeom prst="bentConnector3">
            <a:avLst>
              <a:gd name="adj1" fmla="val 50000"/>
            </a:avLst>
          </a:prstGeom>
          <a:ln>
            <a:solidFill>
              <a:schemeClr val="accent5">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7" name="肘形接點 36"/>
          <p:cNvCxnSpPr>
            <a:stCxn id="15" idx="3"/>
            <a:endCxn id="26" idx="1"/>
          </p:cNvCxnSpPr>
          <p:nvPr/>
        </p:nvCxnSpPr>
        <p:spPr>
          <a:xfrm>
            <a:off x="4660284" y="4320750"/>
            <a:ext cx="1799407" cy="165426"/>
          </a:xfrm>
          <a:prstGeom prst="bentConnector3">
            <a:avLst>
              <a:gd name="adj1" fmla="val 50000"/>
            </a:avLst>
          </a:prstGeom>
          <a:ln>
            <a:solidFill>
              <a:schemeClr val="accent4">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sp>
        <p:nvSpPr>
          <p:cNvPr id="28" name="矩形 27"/>
          <p:cNvSpPr/>
          <p:nvPr/>
        </p:nvSpPr>
        <p:spPr>
          <a:xfrm>
            <a:off x="3148116" y="4523710"/>
            <a:ext cx="1512167" cy="557815"/>
          </a:xfrm>
          <a:prstGeom prst="rect">
            <a:avLst/>
          </a:prstGeom>
          <a:solidFill>
            <a:schemeClr val="accent4">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Sub 2</a:t>
            </a:r>
            <a:endParaRPr lang="zh-TW" altLang="en-US" sz="16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6792304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normAutofit/>
          </a:bodyPr>
          <a:lstStyle/>
          <a:p>
            <a:r>
              <a:rPr lang="en-US" altLang="zh-TW" b="1" dirty="0">
                <a:latin typeface="Calibri" panose="020F0502020204030204" pitchFamily="34" charset="0"/>
                <a:cs typeface="Calibri" panose="020F0502020204030204" pitchFamily="34" charset="0"/>
              </a:rPr>
              <a:t>Demand paging and segmentation</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4800600"/>
          </a:xfrm>
        </p:spPr>
        <p:txBody>
          <a:bodyPr>
            <a:normAutofit/>
          </a:bodyPr>
          <a:lstStyle/>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By dividing the memory into a number of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frames</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and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dividing a segment (module) into pages</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the pages in the same segment can be loaded into the available memory frame one by one</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algn="just"/>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All pages of the program do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not</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need to be stored in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548240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a:latin typeface="Calibri" panose="020F0502020204030204" pitchFamily="34" charset="0"/>
                <a:cs typeface="Calibri" panose="020F0502020204030204" pitchFamily="34" charset="0"/>
              </a:rPr>
              <a:t>Virtual memory</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4800600"/>
          </a:xfrm>
        </p:spPr>
        <p:txBody>
          <a:bodyPr>
            <a:normAutofit/>
          </a:bodyPr>
          <a:lstStyle/>
          <a:p>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program in execution can be partially stored in the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and the rest stored on the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disk</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can be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larger</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than the memory → the memory looks bigger than the actual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one.</a:t>
            </a:r>
          </a:p>
          <a:p>
            <a:pPr lvl="1"/>
            <a:endPar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Today's operating systems have virtual memory capabilities, whether they use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demand paging</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demand segmentation</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or a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mixture of the two</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929998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normAutofit/>
          </a:bodyPr>
          <a:lstStyle/>
          <a:p>
            <a:r>
              <a:rPr lang="en-US" altLang="en-US" b="1" dirty="0">
                <a:latin typeface="Calibri" pitchFamily="34" charset="0"/>
              </a:rPr>
              <a:t>7.3.3  Process </a:t>
            </a:r>
            <a:r>
              <a:rPr lang="en-US" altLang="en-US" b="1" dirty="0" smtClean="0">
                <a:latin typeface="Calibri" pitchFamily="34" charset="0"/>
              </a:rPr>
              <a:t>manager</a:t>
            </a:r>
            <a:endParaRPr lang="zh-TW" altLang="en-US" dirty="0"/>
          </a:p>
        </p:txBody>
      </p:sp>
      <p:sp>
        <p:nvSpPr>
          <p:cNvPr id="3" name="內容版面配置區 2"/>
          <p:cNvSpPr>
            <a:spLocks noGrp="1"/>
          </p:cNvSpPr>
          <p:nvPr>
            <p:ph idx="1"/>
          </p:nvPr>
        </p:nvSpPr>
        <p:spPr>
          <a:xfrm>
            <a:off x="1115616" y="1447800"/>
            <a:ext cx="7818072" cy="5410200"/>
          </a:xfrm>
        </p:spPr>
        <p:txBody>
          <a:bodyPr>
            <a:normAutofit/>
          </a:bodyPr>
          <a:lstStyle/>
          <a:p>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Set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of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instructions. </a:t>
            </a: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Job</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program is selected to execute until execution is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complete</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being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executed.</a:t>
            </a:r>
            <a:endPar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5622404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smtClean="0">
                <a:solidFill>
                  <a:schemeClr val="accent3">
                    <a:lumMod val="50000"/>
                  </a:schemeClr>
                </a:solidFill>
                <a:latin typeface="Calibri" panose="020F0502020204030204" pitchFamily="34" charset="0"/>
                <a:cs typeface="Calibri" panose="020F0502020204030204" pitchFamily="34" charset="0"/>
              </a:rPr>
              <a:t>State </a:t>
            </a:r>
            <a:r>
              <a:rPr lang="en-US" altLang="zh-TW" b="1" dirty="0">
                <a:solidFill>
                  <a:schemeClr val="accent3">
                    <a:lumMod val="50000"/>
                  </a:schemeClr>
                </a:solidFill>
                <a:latin typeface="Calibri" panose="020F0502020204030204" pitchFamily="34" charset="0"/>
                <a:cs typeface="Calibri" panose="020F0502020204030204" pitchFamily="34" charset="0"/>
              </a:rPr>
              <a:t>diagram</a:t>
            </a:r>
            <a:endParaRPr lang="zh-TW" altLang="en-US" b="1" dirty="0">
              <a:solidFill>
                <a:schemeClr val="accent3">
                  <a:lumMod val="50000"/>
                </a:schemeClr>
              </a:solidFill>
              <a:latin typeface="Calibri" panose="020F0502020204030204" pitchFamily="34" charset="0"/>
              <a:cs typeface="Calibri" panose="020F0502020204030204" pitchFamily="34" charset="0"/>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712" y="1614679"/>
            <a:ext cx="6255192" cy="4770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3811519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smtClean="0">
                <a:solidFill>
                  <a:schemeClr val="accent3">
                    <a:lumMod val="50000"/>
                  </a:schemeClr>
                </a:solidFill>
                <a:latin typeface="Calibri" panose="020F0502020204030204" pitchFamily="34" charset="0"/>
                <a:cs typeface="Calibri" panose="020F0502020204030204" pitchFamily="34" charset="0"/>
              </a:rPr>
              <a:t>Scheduler</a:t>
            </a:r>
            <a:endParaRPr lang="zh-TW" altLang="en-US" b="1" dirty="0">
              <a:solidFill>
                <a:schemeClr val="accent3">
                  <a:lumMod val="50000"/>
                </a:schemeClr>
              </a:solidFill>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4800600"/>
          </a:xfrm>
        </p:spPr>
        <p:txBody>
          <a:bodyPr>
            <a:normAutofit/>
          </a:bodyPr>
          <a:lstStyle/>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manager uses the </a:t>
            </a:r>
            <a:r>
              <a:rPr lang="en-US" altLang="zh-TW" sz="2800" dirty="0">
                <a:solidFill>
                  <a:schemeClr val="accent5">
                    <a:lumMod val="60000"/>
                    <a:lumOff val="40000"/>
                  </a:schemeClr>
                </a:solidFill>
                <a:latin typeface="Calibri" panose="020F0502020204030204" pitchFamily="34" charset="0"/>
                <a:cs typeface="Calibri" panose="020F0502020204030204" pitchFamily="34" charset="0"/>
              </a:rPr>
              <a:t>Job scheduler</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and the </a:t>
            </a:r>
            <a:r>
              <a:rPr lang="en-US" altLang="zh-TW" sz="2800" dirty="0">
                <a:solidFill>
                  <a:srgbClr val="00FF00"/>
                </a:solidFill>
                <a:latin typeface="Calibri" panose="020F0502020204030204" pitchFamily="34" charset="0"/>
                <a:cs typeface="Calibri" panose="020F0502020204030204" pitchFamily="34" charset="0"/>
              </a:rPr>
              <a:t>Process scheduler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to move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job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or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from one state to another.</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4"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7784" y="2925936"/>
            <a:ext cx="4815042" cy="3672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直線單箭頭接點 7"/>
          <p:cNvCxnSpPr/>
          <p:nvPr/>
        </p:nvCxnSpPr>
        <p:spPr>
          <a:xfrm>
            <a:off x="3563888" y="4364384"/>
            <a:ext cx="0" cy="648792"/>
          </a:xfrm>
          <a:prstGeom prst="straightConnector1">
            <a:avLst/>
          </a:prstGeom>
          <a:ln w="76200">
            <a:solidFill>
              <a:schemeClr val="accent5">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1" name="直線單箭頭接點 10"/>
          <p:cNvCxnSpPr/>
          <p:nvPr/>
        </p:nvCxnSpPr>
        <p:spPr>
          <a:xfrm flipV="1">
            <a:off x="6588224" y="4364384"/>
            <a:ext cx="0" cy="648792"/>
          </a:xfrm>
          <a:prstGeom prst="straightConnector1">
            <a:avLst/>
          </a:prstGeom>
          <a:ln w="76200">
            <a:solidFill>
              <a:schemeClr val="accent5">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3" name="肘形接點 12"/>
          <p:cNvCxnSpPr/>
          <p:nvPr/>
        </p:nvCxnSpPr>
        <p:spPr>
          <a:xfrm rot="10800000" flipV="1">
            <a:off x="5508104" y="5373215"/>
            <a:ext cx="1152128" cy="633374"/>
          </a:xfrm>
          <a:prstGeom prst="bentConnector3">
            <a:avLst>
              <a:gd name="adj1" fmla="val 3496"/>
            </a:avLst>
          </a:prstGeom>
          <a:ln w="76200">
            <a:solidFill>
              <a:srgbClr val="00FF00"/>
            </a:solidFill>
            <a:tailEnd type="arrow"/>
          </a:ln>
        </p:spPr>
        <p:style>
          <a:lnRef idx="1">
            <a:schemeClr val="accent1"/>
          </a:lnRef>
          <a:fillRef idx="0">
            <a:schemeClr val="accent1"/>
          </a:fillRef>
          <a:effectRef idx="0">
            <a:schemeClr val="accent1"/>
          </a:effectRef>
          <a:fontRef idx="minor">
            <a:schemeClr val="tx1"/>
          </a:fontRef>
        </p:style>
      </p:cxnSp>
      <p:cxnSp>
        <p:nvCxnSpPr>
          <p:cNvPr id="23" name="肘形接點 22"/>
          <p:cNvCxnSpPr/>
          <p:nvPr/>
        </p:nvCxnSpPr>
        <p:spPr>
          <a:xfrm rot="10800000">
            <a:off x="3563890" y="5373215"/>
            <a:ext cx="1008111" cy="633376"/>
          </a:xfrm>
          <a:prstGeom prst="bentConnector3">
            <a:avLst>
              <a:gd name="adj1" fmla="val 100076"/>
            </a:avLst>
          </a:prstGeom>
          <a:ln w="76200">
            <a:solidFill>
              <a:srgbClr val="00FF00"/>
            </a:solidFill>
            <a:tailEnd type="arrow"/>
          </a:ln>
        </p:spPr>
        <p:style>
          <a:lnRef idx="1">
            <a:schemeClr val="accent1"/>
          </a:lnRef>
          <a:fillRef idx="0">
            <a:schemeClr val="accent1"/>
          </a:fillRef>
          <a:effectRef idx="0">
            <a:schemeClr val="accent1"/>
          </a:effectRef>
          <a:fontRef idx="minor">
            <a:schemeClr val="tx1"/>
          </a:fontRef>
        </p:style>
      </p:cxnSp>
      <p:grpSp>
        <p:nvGrpSpPr>
          <p:cNvPr id="44" name="群組 43"/>
          <p:cNvGrpSpPr/>
          <p:nvPr/>
        </p:nvGrpSpPr>
        <p:grpSpPr>
          <a:xfrm>
            <a:off x="4067944" y="4941168"/>
            <a:ext cx="2088232" cy="216024"/>
            <a:chOff x="4067944" y="4941168"/>
            <a:chExt cx="2088232" cy="216024"/>
          </a:xfrm>
        </p:grpSpPr>
        <p:cxnSp>
          <p:nvCxnSpPr>
            <p:cNvPr id="29" name="直線接點 28"/>
            <p:cNvCxnSpPr/>
            <p:nvPr/>
          </p:nvCxnSpPr>
          <p:spPr>
            <a:xfrm flipV="1">
              <a:off x="4067944" y="4941168"/>
              <a:ext cx="216023" cy="216024"/>
            </a:xfrm>
            <a:prstGeom prst="line">
              <a:avLst/>
            </a:prstGeom>
            <a:ln w="57150">
              <a:solidFill>
                <a:srgbClr val="00FF00"/>
              </a:solidFill>
            </a:ln>
          </p:spPr>
          <p:style>
            <a:lnRef idx="1">
              <a:schemeClr val="accent1"/>
            </a:lnRef>
            <a:fillRef idx="0">
              <a:schemeClr val="accent1"/>
            </a:fillRef>
            <a:effectRef idx="0">
              <a:schemeClr val="accent1"/>
            </a:effectRef>
            <a:fontRef idx="minor">
              <a:schemeClr val="tx1"/>
            </a:fontRef>
          </p:style>
        </p:cxnSp>
        <p:cxnSp>
          <p:nvCxnSpPr>
            <p:cNvPr id="31" name="直線接點 30"/>
            <p:cNvCxnSpPr/>
            <p:nvPr/>
          </p:nvCxnSpPr>
          <p:spPr>
            <a:xfrm>
              <a:off x="4283967" y="4954736"/>
              <a:ext cx="1656185" cy="0"/>
            </a:xfrm>
            <a:prstGeom prst="line">
              <a:avLst/>
            </a:prstGeom>
            <a:ln w="57150">
              <a:solidFill>
                <a:srgbClr val="00FF00"/>
              </a:solidFill>
            </a:ln>
          </p:spPr>
          <p:style>
            <a:lnRef idx="1">
              <a:schemeClr val="accent1"/>
            </a:lnRef>
            <a:fillRef idx="0">
              <a:schemeClr val="accent1"/>
            </a:fillRef>
            <a:effectRef idx="0">
              <a:schemeClr val="accent1"/>
            </a:effectRef>
            <a:fontRef idx="minor">
              <a:schemeClr val="tx1"/>
            </a:fontRef>
          </p:style>
        </p:cxnSp>
        <p:cxnSp>
          <p:nvCxnSpPr>
            <p:cNvPr id="38" name="直線單箭頭接點 37"/>
            <p:cNvCxnSpPr/>
            <p:nvPr/>
          </p:nvCxnSpPr>
          <p:spPr>
            <a:xfrm>
              <a:off x="5940152" y="4954736"/>
              <a:ext cx="216024" cy="202456"/>
            </a:xfrm>
            <a:prstGeom prst="straightConnector1">
              <a:avLst/>
            </a:prstGeom>
            <a:ln w="57150">
              <a:solidFill>
                <a:srgbClr val="00FF00"/>
              </a:solidFill>
              <a:tailEnd type="arrow"/>
            </a:ln>
          </p:spPr>
          <p:style>
            <a:lnRef idx="1">
              <a:schemeClr val="accent1"/>
            </a:lnRef>
            <a:fillRef idx="0">
              <a:schemeClr val="accent1"/>
            </a:fillRef>
            <a:effectRef idx="0">
              <a:schemeClr val="accent1"/>
            </a:effectRef>
            <a:fontRef idx="minor">
              <a:schemeClr val="tx1"/>
            </a:fontRef>
          </p:style>
        </p:cxnSp>
      </p:grpSp>
      <p:grpSp>
        <p:nvGrpSpPr>
          <p:cNvPr id="45" name="群組 44"/>
          <p:cNvGrpSpPr/>
          <p:nvPr/>
        </p:nvGrpSpPr>
        <p:grpSpPr>
          <a:xfrm rot="10800000">
            <a:off x="4067944" y="5188013"/>
            <a:ext cx="2088232" cy="216024"/>
            <a:chOff x="4067944" y="4941168"/>
            <a:chExt cx="2088232" cy="216024"/>
          </a:xfrm>
        </p:grpSpPr>
        <p:cxnSp>
          <p:nvCxnSpPr>
            <p:cNvPr id="46" name="直線接點 45"/>
            <p:cNvCxnSpPr/>
            <p:nvPr/>
          </p:nvCxnSpPr>
          <p:spPr>
            <a:xfrm flipV="1">
              <a:off x="4067944" y="4941168"/>
              <a:ext cx="216023" cy="216024"/>
            </a:xfrm>
            <a:prstGeom prst="line">
              <a:avLst/>
            </a:prstGeom>
            <a:ln w="57150">
              <a:solidFill>
                <a:srgbClr val="00FF00"/>
              </a:solidFill>
            </a:ln>
          </p:spPr>
          <p:style>
            <a:lnRef idx="1">
              <a:schemeClr val="accent1"/>
            </a:lnRef>
            <a:fillRef idx="0">
              <a:schemeClr val="accent1"/>
            </a:fillRef>
            <a:effectRef idx="0">
              <a:schemeClr val="accent1"/>
            </a:effectRef>
            <a:fontRef idx="minor">
              <a:schemeClr val="tx1"/>
            </a:fontRef>
          </p:style>
        </p:cxnSp>
        <p:cxnSp>
          <p:nvCxnSpPr>
            <p:cNvPr id="47" name="直線接點 46"/>
            <p:cNvCxnSpPr/>
            <p:nvPr/>
          </p:nvCxnSpPr>
          <p:spPr>
            <a:xfrm>
              <a:off x="4283967" y="4954736"/>
              <a:ext cx="1656185" cy="0"/>
            </a:xfrm>
            <a:prstGeom prst="line">
              <a:avLst/>
            </a:prstGeom>
            <a:ln w="57150">
              <a:solidFill>
                <a:srgbClr val="00FF00"/>
              </a:solidFill>
            </a:ln>
          </p:spPr>
          <p:style>
            <a:lnRef idx="1">
              <a:schemeClr val="accent1"/>
            </a:lnRef>
            <a:fillRef idx="0">
              <a:schemeClr val="accent1"/>
            </a:fillRef>
            <a:effectRef idx="0">
              <a:schemeClr val="accent1"/>
            </a:effectRef>
            <a:fontRef idx="minor">
              <a:schemeClr val="tx1"/>
            </a:fontRef>
          </p:style>
        </p:cxnSp>
        <p:cxnSp>
          <p:nvCxnSpPr>
            <p:cNvPr id="48" name="直線單箭頭接點 47"/>
            <p:cNvCxnSpPr/>
            <p:nvPr/>
          </p:nvCxnSpPr>
          <p:spPr>
            <a:xfrm>
              <a:off x="5940152" y="4954736"/>
              <a:ext cx="216024" cy="202456"/>
            </a:xfrm>
            <a:prstGeom prst="straightConnector1">
              <a:avLst/>
            </a:prstGeom>
            <a:ln w="57150">
              <a:solidFill>
                <a:srgbClr val="00FF00"/>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5424769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smtClean="0">
                <a:latin typeface="Calibri" panose="020F0502020204030204" pitchFamily="34" charset="0"/>
                <a:cs typeface="Calibri" panose="020F0502020204030204" pitchFamily="34" charset="0"/>
              </a:rPr>
              <a:t>Queuing</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5410200"/>
          </a:xfrm>
        </p:spPr>
        <p:txBody>
          <a:bodyPr/>
          <a:lstStyle/>
          <a:p>
            <a:r>
              <a:rPr lang="en-US" altLang="zh-TW" dirty="0" smtClean="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Job </a:t>
            </a:r>
            <a:r>
              <a:rPr lang="en-US" altLang="zh-TW"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and </a:t>
            </a:r>
            <a:r>
              <a:rPr lang="en-US" altLang="zh-TW" dirty="0" smtClean="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 competing </a:t>
            </a:r>
            <a:r>
              <a:rPr lang="en-US" altLang="zh-TW"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with each other's computer </a:t>
            </a:r>
            <a:r>
              <a:rPr lang="en-US" altLang="zh-TW" dirty="0" smtClean="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resources: CPU, memory.</a:t>
            </a:r>
          </a:p>
          <a:p>
            <a:endParaRPr lang="en-US" altLang="zh-TW" dirty="0" smtClean="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624" y="3237723"/>
            <a:ext cx="7842955" cy="311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541169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normAutofit/>
          </a:bodyPr>
          <a:lstStyle/>
          <a:p>
            <a:r>
              <a:rPr lang="en-US" altLang="zh-TW" b="1" dirty="0" smtClean="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Queuing strategy</a:t>
            </a:r>
            <a:endParaRPr lang="zh-TW" altLang="en-US" b="1" dirty="0"/>
          </a:p>
        </p:txBody>
      </p:sp>
      <p:sp>
        <p:nvSpPr>
          <p:cNvPr id="3" name="內容版面配置區 2"/>
          <p:cNvSpPr>
            <a:spLocks noGrp="1"/>
          </p:cNvSpPr>
          <p:nvPr>
            <p:ph idx="1"/>
          </p:nvPr>
        </p:nvSpPr>
        <p:spPr>
          <a:xfrm>
            <a:off x="1187624" y="1447800"/>
            <a:ext cx="7746064" cy="4800600"/>
          </a:xfrm>
        </p:spPr>
        <p:txBody>
          <a:bodyPr/>
          <a:lstStyle/>
          <a:p>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OS need Queuing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strategy</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First-in-first-out (FIFO)</a:t>
            </a:r>
          </a:p>
          <a:p>
            <a:pPr lvl="1"/>
            <a:r>
              <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Shortest length first</a:t>
            </a:r>
          </a:p>
          <a:p>
            <a:pPr lvl="1"/>
            <a:r>
              <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Highest priority first</a:t>
            </a:r>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zh-TW" altLang="en-US" dirty="0"/>
          </a:p>
        </p:txBody>
      </p:sp>
    </p:spTree>
    <p:extLst>
      <p:ext uri="{BB962C8B-B14F-4D97-AF65-F5344CB8AC3E}">
        <p14:creationId xmlns:p14="http://schemas.microsoft.com/office/powerpoint/2010/main" val="2873419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normAutofit/>
          </a:bodyPr>
          <a:lstStyle/>
          <a:p>
            <a:r>
              <a:rPr lang="en-US" altLang="en-US" sz="4400" b="1" dirty="0">
                <a:effectLst>
                  <a:outerShdw blurRad="38100" dist="38100" dir="2700000" algn="tl">
                    <a:srgbClr val="C0C0C0"/>
                  </a:outerShdw>
                </a:effectLst>
                <a:latin typeface="Calibri" panose="020F0502020204030204" pitchFamily="34" charset="0"/>
              </a:rPr>
              <a:t>7.1.1</a:t>
            </a:r>
            <a:r>
              <a:rPr lang="en-US" altLang="en-US" sz="4400" b="1" dirty="0">
                <a:solidFill>
                  <a:srgbClr val="FF0000"/>
                </a:solidFill>
                <a:effectLst>
                  <a:outerShdw blurRad="38100" dist="38100" dir="2700000" algn="tl">
                    <a:srgbClr val="C0C0C0"/>
                  </a:outerShdw>
                </a:effectLst>
                <a:latin typeface="Calibri" panose="020F0502020204030204" pitchFamily="34" charset="0"/>
              </a:rPr>
              <a:t>   </a:t>
            </a:r>
            <a:r>
              <a:rPr lang="en-US" altLang="en-US" sz="4400" b="1" dirty="0">
                <a:effectLst>
                  <a:outerShdw blurRad="38100" dist="38100" dir="2700000" algn="tl">
                    <a:srgbClr val="C0C0C0"/>
                  </a:outerShdw>
                </a:effectLst>
                <a:latin typeface="Calibri" panose="020F0502020204030204" pitchFamily="34" charset="0"/>
              </a:rPr>
              <a:t>Operating </a:t>
            </a:r>
            <a:r>
              <a:rPr lang="en-US" altLang="en-US" sz="4400" b="1" dirty="0" smtClean="0">
                <a:effectLst>
                  <a:outerShdw blurRad="38100" dist="38100" dir="2700000" algn="tl">
                    <a:srgbClr val="C0C0C0"/>
                  </a:outerShdw>
                </a:effectLst>
                <a:latin typeface="Calibri" panose="020F0502020204030204" pitchFamily="34" charset="0"/>
              </a:rPr>
              <a:t>System</a:t>
            </a:r>
            <a:endParaRPr lang="zh-TW" altLang="en-US" sz="4400" dirty="0"/>
          </a:p>
        </p:txBody>
      </p:sp>
      <p:sp>
        <p:nvSpPr>
          <p:cNvPr id="3" name="內容版面配置區 2"/>
          <p:cNvSpPr>
            <a:spLocks noGrp="1"/>
          </p:cNvSpPr>
          <p:nvPr>
            <p:ph idx="1"/>
          </p:nvPr>
        </p:nvSpPr>
        <p:spPr>
          <a:xfrm>
            <a:off x="1187624" y="1447800"/>
            <a:ext cx="7746064" cy="5410200"/>
          </a:xfrm>
        </p:spPr>
        <p:txBody>
          <a:bodyPr>
            <a:noAutofit/>
          </a:bodyPr>
          <a:lstStyle/>
          <a:p>
            <a:pPr marL="596646" indent="-514350" algn="just">
              <a:buFont typeface="+mj-lt"/>
              <a:buAutoNum type="arabicPeriod"/>
            </a:pPr>
            <a:endParaRPr lang="en-US" altLang="zh-TW"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marL="596646" indent="-514350" algn="just">
              <a:buFont typeface="+mj-lt"/>
              <a:buAutoNum type="arabicPeriod"/>
            </a:pPr>
            <a:r>
              <a:rPr lang="en-US" altLang="zh-TW"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a:t>
            </a:r>
            <a:r>
              <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n </a:t>
            </a:r>
            <a:r>
              <a:rPr lang="en-US" altLang="en-US" sz="2800" b="1" dirty="0" smtClean="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interface</a:t>
            </a:r>
            <a:r>
              <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 </a:t>
            </a:r>
            <a:r>
              <a:rPr lang="en-US" altLang="en-US" sz="28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between the </a:t>
            </a:r>
            <a:r>
              <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hardware</a:t>
            </a:r>
            <a:r>
              <a:rPr lang="zh-TW"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 </a:t>
            </a:r>
            <a:r>
              <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of </a:t>
            </a:r>
            <a:r>
              <a:rPr lang="en-US" altLang="en-US" sz="28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 computer and the user (programs or humans</a:t>
            </a:r>
            <a:r>
              <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t>
            </a:r>
          </a:p>
          <a:p>
            <a:pPr marL="82296" indent="0" algn="just">
              <a:buNone/>
            </a:pPr>
            <a:endPar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marL="596646" indent="-514350" algn="just">
              <a:buFont typeface="+mj-lt"/>
              <a:buAutoNum type="arabicPeriod" startAt="2"/>
            </a:pPr>
            <a:r>
              <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Acting </a:t>
            </a:r>
            <a:r>
              <a:rPr lang="en-US" altLang="en-US" sz="28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as the </a:t>
            </a:r>
            <a:r>
              <a:rPr lang="en-US" altLang="en-US" sz="2800" b="1"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general manager </a:t>
            </a:r>
            <a:r>
              <a:rPr lang="en-US" altLang="en-US" sz="28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of activities that supervise each component of the computer system.</a:t>
            </a:r>
            <a:endParaRPr lang="zh-TW" altLang="en-US" sz="2800" dirty="0">
              <a:solidFill>
                <a:schemeClr val="accent3">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2743804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a:latin typeface="Calibri" panose="020F0502020204030204" pitchFamily="34" charset="0"/>
                <a:cs typeface="Calibri" panose="020F0502020204030204" pitchFamily="34" charset="0"/>
              </a:rPr>
              <a:t>Deadlock</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5410200"/>
          </a:xfrm>
        </p:spPr>
        <p:txBody>
          <a:bodyPr>
            <a:normAutofit lnSpcReduction="10000"/>
          </a:bodyPr>
          <a:lstStyle/>
          <a:p>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One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waits for a resource, but the resource can never be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obtained.</a:t>
            </a:r>
          </a:p>
          <a:p>
            <a:pPr marL="82296" indent="0">
              <a:buNone/>
            </a:pP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Necessary conditions</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Mutual </a:t>
            </a:r>
            <a:r>
              <a:rPr lang="en-US" altLang="zh-TW" sz="24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exclusion</a:t>
            </a:r>
            <a:r>
              <a:rPr lang="zh-TW" altLang="en-US"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2"/>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 resource can only be used by </a:t>
            </a:r>
            <a:r>
              <a:rPr lang="en-US" altLang="zh-TW" sz="20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one</a:t>
            </a: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a:t>
            </a:r>
          </a:p>
          <a:p>
            <a:pPr lvl="1"/>
            <a:r>
              <a:rPr lang="en-US" altLang="zh-TW" sz="24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Resource </a:t>
            </a:r>
            <a:r>
              <a:rPr lang="en-US" altLang="zh-TW" sz="24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holding</a:t>
            </a:r>
            <a:r>
              <a:rPr lang="zh-TW" altLang="en-US" sz="24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4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2"/>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 </a:t>
            </a: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that occupies a resource is waiting for resources occupied by other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a:t>
            </a:r>
          </a:p>
          <a:p>
            <a:pPr lvl="1"/>
            <a:r>
              <a:rPr lang="en-US" altLang="zh-TW" sz="24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No </a:t>
            </a:r>
            <a:r>
              <a:rPr lang="en-US" altLang="zh-TW" sz="24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preemption</a:t>
            </a:r>
            <a:r>
              <a:rPr lang="zh-TW" altLang="en-US" sz="24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4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2"/>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operating system cannot temporarily reconfigure resources to make a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 preempt the resources of other processes</a:t>
            </a: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Circular </a:t>
            </a:r>
            <a:r>
              <a:rPr lang="en-US" altLang="zh-TW" sz="24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waiting</a:t>
            </a:r>
            <a:r>
              <a:rPr lang="zh-TW" altLang="en-US" sz="24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4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2"/>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All the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processes and </a:t>
            </a:r>
            <a:r>
              <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resources form a </a:t>
            </a:r>
            <a:r>
              <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loop.</a:t>
            </a:r>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0086852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9778" y="2668962"/>
            <a:ext cx="6866582" cy="2491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標題 1"/>
          <p:cNvSpPr>
            <a:spLocks noGrp="1"/>
          </p:cNvSpPr>
          <p:nvPr>
            <p:ph type="title"/>
          </p:nvPr>
        </p:nvSpPr>
        <p:spPr>
          <a:xfrm>
            <a:off x="971600" y="274638"/>
            <a:ext cx="7962088" cy="1143000"/>
          </a:xfrm>
        </p:spPr>
        <p:txBody>
          <a:bodyPr/>
          <a:lstStyle/>
          <a:p>
            <a:r>
              <a:rPr lang="en-US" altLang="zh-TW" b="1" dirty="0">
                <a:latin typeface="Calibri" panose="020F0502020204030204" pitchFamily="34" charset="0"/>
                <a:cs typeface="Calibri" panose="020F0502020204030204" pitchFamily="34" charset="0"/>
              </a:rPr>
              <a:t>Deadlock</a:t>
            </a:r>
            <a:endParaRPr lang="zh-TW" altLang="en-US"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9346594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5462" y="188640"/>
            <a:ext cx="7962088" cy="1143000"/>
          </a:xfrm>
        </p:spPr>
        <p:txBody>
          <a:bodyPr/>
          <a:lstStyle/>
          <a:p>
            <a:r>
              <a:rPr lang="en-US" altLang="zh-TW" b="1" dirty="0">
                <a:latin typeface="Calibri" panose="020F0502020204030204" pitchFamily="34" charset="0"/>
                <a:cs typeface="Calibri" panose="020F0502020204030204" pitchFamily="34" charset="0"/>
              </a:rPr>
              <a:t>Deadlock</a:t>
            </a:r>
            <a:endParaRPr lang="zh-TW" altLang="en-US" dirty="0"/>
          </a:p>
        </p:txBody>
      </p:sp>
      <p:sp>
        <p:nvSpPr>
          <p:cNvPr id="4" name="橢圓 3"/>
          <p:cNvSpPr/>
          <p:nvPr/>
        </p:nvSpPr>
        <p:spPr>
          <a:xfrm>
            <a:off x="3606102" y="2302205"/>
            <a:ext cx="2700808" cy="2736304"/>
          </a:xfrm>
          <a:prstGeom prst="ellipse">
            <a:avLst/>
          </a:prstGeom>
          <a:solidFill>
            <a:schemeClr val="accent2">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橢圓 4"/>
          <p:cNvSpPr/>
          <p:nvPr/>
        </p:nvSpPr>
        <p:spPr>
          <a:xfrm>
            <a:off x="2669998" y="3274313"/>
            <a:ext cx="792088" cy="792088"/>
          </a:xfrm>
          <a:prstGeom prst="ellipse">
            <a:avLst/>
          </a:prstGeom>
          <a:solidFill>
            <a:schemeClr val="tx2">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橢圓 5"/>
          <p:cNvSpPr/>
          <p:nvPr/>
        </p:nvSpPr>
        <p:spPr>
          <a:xfrm>
            <a:off x="6414414" y="3274313"/>
            <a:ext cx="792088" cy="792088"/>
          </a:xfrm>
          <a:prstGeom prst="ellipse">
            <a:avLst/>
          </a:prstGeom>
          <a:solidFill>
            <a:schemeClr val="tx2">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 name="直線接點 7"/>
          <p:cNvCxnSpPr>
            <a:stCxn id="5" idx="0"/>
          </p:cNvCxnSpPr>
          <p:nvPr/>
        </p:nvCxnSpPr>
        <p:spPr>
          <a:xfrm flipV="1">
            <a:off x="3066042" y="2636912"/>
            <a:ext cx="396044" cy="637401"/>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線接點 8"/>
          <p:cNvCxnSpPr/>
          <p:nvPr/>
        </p:nvCxnSpPr>
        <p:spPr>
          <a:xfrm flipV="1">
            <a:off x="6414414" y="4066401"/>
            <a:ext cx="396044" cy="637401"/>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494864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normAutofit/>
          </a:bodyPr>
          <a:lstStyle/>
          <a:p>
            <a:r>
              <a:rPr lang="en-US" altLang="zh-TW" b="1" dirty="0" smtClean="0">
                <a:solidFill>
                  <a:schemeClr val="accent3">
                    <a:lumMod val="50000"/>
                  </a:schemeClr>
                </a:solidFill>
                <a:latin typeface="Calibri" panose="020F0502020204030204" pitchFamily="34" charset="0"/>
                <a:cs typeface="Calibri" panose="020F0502020204030204" pitchFamily="34" charset="0"/>
              </a:rPr>
              <a:t>Deadlock solution</a:t>
            </a:r>
            <a:endParaRPr lang="zh-TW" altLang="en-US" b="1" dirty="0">
              <a:solidFill>
                <a:schemeClr val="accent3">
                  <a:lumMod val="50000"/>
                </a:schemeClr>
              </a:solidFill>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4800600"/>
          </a:xfrm>
        </p:spPr>
        <p:txBody>
          <a:bodyPr>
            <a:normAutofit/>
          </a:bodyPr>
          <a:lstStyle/>
          <a:p>
            <a:pPr marL="82296" indent="0" algn="just">
              <a:buNone/>
            </a:pPr>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Strategy</a:t>
            </a:r>
            <a:r>
              <a:rPr lang="zh-TW" altLang="en-US"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buFont typeface="Wingdings" panose="05000000000000000000" pitchFamily="2" charset="2"/>
              <a:buChar char="Ø"/>
            </a:pP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Prevent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one or more conditions from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occurring.</a:t>
            </a:r>
          </a:p>
          <a:p>
            <a:pPr marL="82296" indent="0">
              <a:buNone/>
            </a:pP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82296" indent="0">
              <a:buNone/>
            </a:pPr>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Example</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596646" indent="-514350">
              <a:buFont typeface="+mj-lt"/>
              <a:buAutoNum type="arabicPeriod"/>
            </a:pP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 process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must have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all the resources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needed to start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execution.</a:t>
            </a:r>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marL="596646" indent="-514350">
              <a:buFont typeface="+mj-lt"/>
              <a:buAutoNum type="arabicPeriod" startAt="2"/>
            </a:pP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Limit</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time a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can have a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resource.</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4835738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a:latin typeface="Calibri" panose="020F0502020204030204" pitchFamily="34" charset="0"/>
                <a:cs typeface="Calibri" panose="020F0502020204030204" pitchFamily="34" charset="0"/>
              </a:rPr>
              <a:t>Starvation</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5410200"/>
          </a:xfrm>
        </p:spPr>
        <p:txBody>
          <a:bodyPr>
            <a:normAutofit/>
          </a:bodyPr>
          <a:lstStyle/>
          <a:p>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may not be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executed due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to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cannot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obtain resources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long time.</a:t>
            </a:r>
          </a:p>
          <a:p>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4"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1679" y="2708920"/>
            <a:ext cx="6627133" cy="3990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1021158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zh-TW" b="1" dirty="0">
                <a:latin typeface="Calibri" panose="020F0502020204030204" pitchFamily="34" charset="0"/>
                <a:cs typeface="Calibri" panose="020F0502020204030204" pitchFamily="34" charset="0"/>
              </a:rPr>
              <a:t>Starvation</a:t>
            </a:r>
            <a:endParaRPr lang="zh-TW" altLang="en-US" dirty="0"/>
          </a:p>
        </p:txBody>
      </p:sp>
      <p:sp>
        <p:nvSpPr>
          <p:cNvPr id="4" name="橢圓 3"/>
          <p:cNvSpPr/>
          <p:nvPr/>
        </p:nvSpPr>
        <p:spPr>
          <a:xfrm>
            <a:off x="3683130" y="2531714"/>
            <a:ext cx="2700808" cy="2736304"/>
          </a:xfrm>
          <a:prstGeom prst="ellipse">
            <a:avLst/>
          </a:prstGeom>
          <a:solidFill>
            <a:schemeClr val="accent2">
              <a:lumMod val="20000"/>
              <a:lumOff val="8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橢圓 4"/>
          <p:cNvSpPr/>
          <p:nvPr/>
        </p:nvSpPr>
        <p:spPr>
          <a:xfrm>
            <a:off x="4637490" y="1599182"/>
            <a:ext cx="792088" cy="792088"/>
          </a:xfrm>
          <a:prstGeom prst="ellipse">
            <a:avLst/>
          </a:prstGeom>
          <a:solidFill>
            <a:schemeClr val="tx2">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橢圓 5"/>
          <p:cNvSpPr/>
          <p:nvPr/>
        </p:nvSpPr>
        <p:spPr>
          <a:xfrm>
            <a:off x="2904550" y="2853778"/>
            <a:ext cx="792088" cy="792088"/>
          </a:xfrm>
          <a:prstGeom prst="ellipse">
            <a:avLst/>
          </a:prstGeom>
          <a:solidFill>
            <a:schemeClr val="tx2">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橢圓 6"/>
          <p:cNvSpPr/>
          <p:nvPr/>
        </p:nvSpPr>
        <p:spPr>
          <a:xfrm>
            <a:off x="6410942" y="2897794"/>
            <a:ext cx="792088" cy="792088"/>
          </a:xfrm>
          <a:prstGeom prst="ellipse">
            <a:avLst/>
          </a:prstGeom>
          <a:solidFill>
            <a:schemeClr val="tx2">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橢圓 7"/>
          <p:cNvSpPr/>
          <p:nvPr/>
        </p:nvSpPr>
        <p:spPr>
          <a:xfrm>
            <a:off x="5771362" y="5014514"/>
            <a:ext cx="792088" cy="792088"/>
          </a:xfrm>
          <a:prstGeom prst="ellipse">
            <a:avLst/>
          </a:prstGeom>
          <a:solidFill>
            <a:schemeClr val="tx2">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橢圓 8"/>
          <p:cNvSpPr/>
          <p:nvPr/>
        </p:nvSpPr>
        <p:spPr>
          <a:xfrm>
            <a:off x="3503110" y="5014514"/>
            <a:ext cx="792088" cy="792088"/>
          </a:xfrm>
          <a:prstGeom prst="ellipse">
            <a:avLst/>
          </a:prstGeom>
          <a:solidFill>
            <a:schemeClr val="tx2">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8" name="直線接點 17"/>
          <p:cNvCxnSpPr/>
          <p:nvPr/>
        </p:nvCxnSpPr>
        <p:spPr>
          <a:xfrm flipH="1">
            <a:off x="5627346" y="2391270"/>
            <a:ext cx="540060" cy="648072"/>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直線接點 21"/>
          <p:cNvCxnSpPr/>
          <p:nvPr/>
        </p:nvCxnSpPr>
        <p:spPr>
          <a:xfrm flipH="1">
            <a:off x="3309182" y="4227474"/>
            <a:ext cx="774912" cy="4302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直線接點 23"/>
          <p:cNvCxnSpPr/>
          <p:nvPr/>
        </p:nvCxnSpPr>
        <p:spPr>
          <a:xfrm flipH="1" flipV="1">
            <a:off x="3899154" y="2391270"/>
            <a:ext cx="504056" cy="648072"/>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直線接點 26"/>
          <p:cNvCxnSpPr/>
          <p:nvPr/>
        </p:nvCxnSpPr>
        <p:spPr>
          <a:xfrm flipH="1" flipV="1">
            <a:off x="5897376" y="4227474"/>
            <a:ext cx="738082" cy="43020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0" name="直線接點 39"/>
          <p:cNvCxnSpPr/>
          <p:nvPr/>
        </p:nvCxnSpPr>
        <p:spPr>
          <a:xfrm>
            <a:off x="5050024" y="4891762"/>
            <a:ext cx="0" cy="752512"/>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1026" name="Picture 2" descr="ç¸éåç"/>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0" b="100000" l="0" r="100000">
                        <a14:foregroundMark x1="74219" y1="95000" x2="83281" y2="98333"/>
                        <a14:foregroundMark x1="11250" y1="74167" x2="12656" y2="75278"/>
                        <a14:foregroundMark x1="79219" y1="36667" x2="80469" y2="39444"/>
                        <a14:foregroundMark x1="77969" y1="47500" x2="77969" y2="47500"/>
                        <a14:foregroundMark x1="82031" y1="48056" x2="82031" y2="48056"/>
                        <a14:foregroundMark x1="86406" y1="47778" x2="86406" y2="47778"/>
                        <a14:foregroundMark x1="10313" y1="86944" x2="10313" y2="86944"/>
                        <a14:foregroundMark x1="15313" y1="87222" x2="15313" y2="87222"/>
                        <a14:foregroundMark x1="20781" y1="87500" x2="20781" y2="87500"/>
                        <a14:backgroundMark x1="23281" y1="16111" x2="25625" y2="64722"/>
                        <a14:backgroundMark x1="30000" y1="81944" x2="31406" y2="99444"/>
                        <a14:backgroundMark x1="37031" y1="93056" x2="40000" y2="99444"/>
                        <a14:backgroundMark x1="10313" y1="95000" x2="22031" y2="95000"/>
                        <a14:backgroundMark x1="8906" y1="78056" x2="7031" y2="82500"/>
                        <a14:backgroundMark x1="14688" y1="78611" x2="12031" y2="86944"/>
                      </a14:backgroundRemoval>
                    </a14:imgEffect>
                  </a14:imgLayer>
                </a14:imgProps>
              </a:ext>
              <a:ext uri="{28A0092B-C50C-407E-A947-70E740481C1C}">
                <a14:useLocalDpi xmlns:a14="http://schemas.microsoft.com/office/drawing/2010/main" val="0"/>
              </a:ext>
            </a:extLst>
          </a:blip>
          <a:srcRect/>
          <a:stretch>
            <a:fillRect/>
          </a:stretch>
        </p:blipFill>
        <p:spPr bwMode="auto">
          <a:xfrm>
            <a:off x="2836688" y="4844328"/>
            <a:ext cx="1956048" cy="11002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99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4"/>
                                        </p:tgtEl>
                                      </p:cBhvr>
                                    </p:animEffect>
                                    <p:set>
                                      <p:cBhvr>
                                        <p:cTn id="7" dur="1" fill="hold">
                                          <p:stCondLst>
                                            <p:cond delay="499"/>
                                          </p:stCondLst>
                                        </p:cTn>
                                        <p:tgtEl>
                                          <p:spTgt spid="24"/>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par>
                                <p:cTn id="11" presetID="19" presetClass="emph" presetSubtype="0" fill="hold" grpId="0" nodeType="withEffect">
                                  <p:stCondLst>
                                    <p:cond delay="0"/>
                                  </p:stCondLst>
                                  <p:childTnLst>
                                    <p:animClr clrSpc="rgb" dir="cw">
                                      <p:cBhvr override="childStyle">
                                        <p:cTn id="12" dur="500" fill="hold"/>
                                        <p:tgtEl>
                                          <p:spTgt spid="5"/>
                                        </p:tgtEl>
                                        <p:attrNameLst>
                                          <p:attrName>style.color</p:attrName>
                                        </p:attrNameLst>
                                      </p:cBhvr>
                                      <p:to>
                                        <a:srgbClr val="00B050"/>
                                      </p:to>
                                    </p:animClr>
                                    <p:animClr clrSpc="rgb" dir="cw">
                                      <p:cBhvr>
                                        <p:cTn id="13" dur="500" fill="hold"/>
                                        <p:tgtEl>
                                          <p:spTgt spid="5"/>
                                        </p:tgtEl>
                                        <p:attrNameLst>
                                          <p:attrName>fillcolor</p:attrName>
                                        </p:attrNameLst>
                                      </p:cBhvr>
                                      <p:to>
                                        <a:srgbClr val="00B050"/>
                                      </p:to>
                                    </p:animClr>
                                    <p:set>
                                      <p:cBhvr>
                                        <p:cTn id="14" dur="500" fill="hold"/>
                                        <p:tgtEl>
                                          <p:spTgt spid="5"/>
                                        </p:tgtEl>
                                        <p:attrNameLst>
                                          <p:attrName>fill.type</p:attrName>
                                        </p:attrNameLst>
                                      </p:cBhvr>
                                      <p:to>
                                        <p:strVal val="solid"/>
                                      </p:to>
                                    </p:set>
                                    <p:set>
                                      <p:cBhvr>
                                        <p:cTn id="15" dur="500" fill="hold"/>
                                        <p:tgtEl>
                                          <p:spTgt spid="5"/>
                                        </p:tgtEl>
                                        <p:attrNameLst>
                                          <p:attrName>fill.on</p:attrName>
                                        </p:attrNameLst>
                                      </p:cBhvr>
                                      <p:to>
                                        <p:strVal val="true"/>
                                      </p:to>
                                    </p:se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27"/>
                                        </p:tgtEl>
                                      </p:cBhvr>
                                    </p:animEffect>
                                    <p:set>
                                      <p:cBhvr>
                                        <p:cTn id="20" dur="1" fill="hold">
                                          <p:stCondLst>
                                            <p:cond delay="499"/>
                                          </p:stCondLst>
                                        </p:cTn>
                                        <p:tgtEl>
                                          <p:spTgt spid="27"/>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40"/>
                                        </p:tgtEl>
                                      </p:cBhvr>
                                    </p:animEffect>
                                    <p:set>
                                      <p:cBhvr>
                                        <p:cTn id="23" dur="1" fill="hold">
                                          <p:stCondLst>
                                            <p:cond delay="499"/>
                                          </p:stCondLst>
                                        </p:cTn>
                                        <p:tgtEl>
                                          <p:spTgt spid="40"/>
                                        </p:tgtEl>
                                        <p:attrNameLst>
                                          <p:attrName>style.visibility</p:attrName>
                                        </p:attrNameLst>
                                      </p:cBhvr>
                                      <p:to>
                                        <p:strVal val="hidden"/>
                                      </p:to>
                                    </p:set>
                                  </p:childTnLst>
                                </p:cTn>
                              </p:par>
                              <p:par>
                                <p:cTn id="24" presetID="19" presetClass="emph" presetSubtype="0" fill="hold" grpId="0" nodeType="withEffect">
                                  <p:stCondLst>
                                    <p:cond delay="0"/>
                                  </p:stCondLst>
                                  <p:childTnLst>
                                    <p:animClr clrSpc="rgb" dir="cw">
                                      <p:cBhvr override="childStyle">
                                        <p:cTn id="25" dur="500" fill="hold"/>
                                        <p:tgtEl>
                                          <p:spTgt spid="8"/>
                                        </p:tgtEl>
                                        <p:attrNameLst>
                                          <p:attrName>style.color</p:attrName>
                                        </p:attrNameLst>
                                      </p:cBhvr>
                                      <p:to>
                                        <a:srgbClr val="00B050"/>
                                      </p:to>
                                    </p:animClr>
                                    <p:animClr clrSpc="rgb" dir="cw">
                                      <p:cBhvr>
                                        <p:cTn id="26" dur="500" fill="hold"/>
                                        <p:tgtEl>
                                          <p:spTgt spid="8"/>
                                        </p:tgtEl>
                                        <p:attrNameLst>
                                          <p:attrName>fillcolor</p:attrName>
                                        </p:attrNameLst>
                                      </p:cBhvr>
                                      <p:to>
                                        <a:srgbClr val="00B050"/>
                                      </p:to>
                                    </p:animClr>
                                    <p:set>
                                      <p:cBhvr>
                                        <p:cTn id="27" dur="500" fill="hold"/>
                                        <p:tgtEl>
                                          <p:spTgt spid="8"/>
                                        </p:tgtEl>
                                        <p:attrNameLst>
                                          <p:attrName>fill.type</p:attrName>
                                        </p:attrNameLst>
                                      </p:cBhvr>
                                      <p:to>
                                        <p:strVal val="solid"/>
                                      </p:to>
                                    </p:set>
                                    <p:set>
                                      <p:cBhvr>
                                        <p:cTn id="28" dur="500" fill="hold"/>
                                        <p:tgtEl>
                                          <p:spTgt spid="8"/>
                                        </p:tgtEl>
                                        <p:attrNameLst>
                                          <p:attrName>fill.on</p:attrName>
                                        </p:attrNameLst>
                                      </p:cBhvr>
                                      <p:to>
                                        <p:strVal val="true"/>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fade">
                                      <p:cBhvr>
                                        <p:cTn id="33" dur="500"/>
                                        <p:tgtEl>
                                          <p:spTgt spid="24"/>
                                        </p:tgtEl>
                                      </p:cBhvr>
                                    </p:animEffect>
                                  </p:childTnLst>
                                </p:cTn>
                              </p:par>
                              <p:par>
                                <p:cTn id="34" presetID="10" presetClass="entr" presetSubtype="0" fill="hold"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par>
                                <p:cTn id="37" presetID="19" presetClass="emph" presetSubtype="0" fill="hold" grpId="1" nodeType="withEffect">
                                  <p:stCondLst>
                                    <p:cond delay="0"/>
                                  </p:stCondLst>
                                  <p:childTnLst>
                                    <p:animClr clrSpc="rgb" dir="cw">
                                      <p:cBhvr override="childStyle">
                                        <p:cTn id="38" dur="500" fill="hold"/>
                                        <p:tgtEl>
                                          <p:spTgt spid="5"/>
                                        </p:tgtEl>
                                        <p:attrNameLst>
                                          <p:attrName>style.color</p:attrName>
                                        </p:attrNameLst>
                                      </p:cBhvr>
                                      <p:to>
                                        <a:srgbClr val="D49887"/>
                                      </p:to>
                                    </p:animClr>
                                    <p:animClr clrSpc="rgb" dir="cw">
                                      <p:cBhvr>
                                        <p:cTn id="39" dur="500" fill="hold"/>
                                        <p:tgtEl>
                                          <p:spTgt spid="5"/>
                                        </p:tgtEl>
                                        <p:attrNameLst>
                                          <p:attrName>fillcolor</p:attrName>
                                        </p:attrNameLst>
                                      </p:cBhvr>
                                      <p:to>
                                        <a:srgbClr val="D49887"/>
                                      </p:to>
                                    </p:animClr>
                                    <p:set>
                                      <p:cBhvr>
                                        <p:cTn id="40" dur="500" fill="hold"/>
                                        <p:tgtEl>
                                          <p:spTgt spid="5"/>
                                        </p:tgtEl>
                                        <p:attrNameLst>
                                          <p:attrName>fill.type</p:attrName>
                                        </p:attrNameLst>
                                      </p:cBhvr>
                                      <p:to>
                                        <p:strVal val="solid"/>
                                      </p:to>
                                    </p:set>
                                    <p:set>
                                      <p:cBhvr>
                                        <p:cTn id="41" dur="500" fill="hold"/>
                                        <p:tgtEl>
                                          <p:spTgt spid="5"/>
                                        </p:tgtEl>
                                        <p:attrNameLst>
                                          <p:attrName>fill.on</p:attrName>
                                        </p:attrNameLst>
                                      </p:cBhvr>
                                      <p:to>
                                        <p:strVal val="true"/>
                                      </p:to>
                                    </p:set>
                                  </p:childTnLst>
                                </p:cTn>
                              </p:par>
                            </p:childTnLst>
                          </p:cTn>
                        </p:par>
                      </p:childTnLst>
                    </p:cTn>
                  </p:par>
                  <p:par>
                    <p:cTn id="42" fill="hold">
                      <p:stCondLst>
                        <p:cond delay="indefinite"/>
                      </p:stCondLst>
                      <p:childTnLst>
                        <p:par>
                          <p:cTn id="43" fill="hold">
                            <p:stCondLst>
                              <p:cond delay="0"/>
                            </p:stCondLst>
                            <p:childTnLst>
                              <p:par>
                                <p:cTn id="44" presetID="1" presetClass="exit" presetSubtype="0" fill="hold" nodeType="clickEffect">
                                  <p:stCondLst>
                                    <p:cond delay="0"/>
                                  </p:stCondLst>
                                  <p:childTnLst>
                                    <p:set>
                                      <p:cBhvr>
                                        <p:cTn id="45" dur="1" fill="hold">
                                          <p:stCondLst>
                                            <p:cond delay="0"/>
                                          </p:stCondLst>
                                        </p:cTn>
                                        <p:tgtEl>
                                          <p:spTgt spid="24"/>
                                        </p:tgtEl>
                                        <p:attrNameLst>
                                          <p:attrName>style.visibility</p:attrName>
                                        </p:attrNameLst>
                                      </p:cBhvr>
                                      <p:to>
                                        <p:strVal val="hidden"/>
                                      </p:to>
                                    </p:set>
                                  </p:childTnLst>
                                </p:cTn>
                              </p:par>
                              <p:par>
                                <p:cTn id="46" presetID="1" presetClass="exit" presetSubtype="0" fill="hold" nodeType="withEffect">
                                  <p:stCondLst>
                                    <p:cond delay="0"/>
                                  </p:stCondLst>
                                  <p:childTnLst>
                                    <p:set>
                                      <p:cBhvr>
                                        <p:cTn id="47" dur="1" fill="hold">
                                          <p:stCondLst>
                                            <p:cond delay="0"/>
                                          </p:stCondLst>
                                        </p:cTn>
                                        <p:tgtEl>
                                          <p:spTgt spid="22"/>
                                        </p:tgtEl>
                                        <p:attrNameLst>
                                          <p:attrName>style.visibility</p:attrName>
                                        </p:attrNameLst>
                                      </p:cBhvr>
                                      <p:to>
                                        <p:strVal val="hidden"/>
                                      </p:to>
                                    </p:set>
                                  </p:childTnLst>
                                </p:cTn>
                              </p:par>
                              <p:par>
                                <p:cTn id="48" presetID="19" presetClass="emph" presetSubtype="0" fill="hold" grpId="0" nodeType="withEffect">
                                  <p:stCondLst>
                                    <p:cond delay="0"/>
                                  </p:stCondLst>
                                  <p:childTnLst>
                                    <p:animClr clrSpc="rgb" dir="cw">
                                      <p:cBhvr override="childStyle">
                                        <p:cTn id="49" dur="500" fill="hold"/>
                                        <p:tgtEl>
                                          <p:spTgt spid="6"/>
                                        </p:tgtEl>
                                        <p:attrNameLst>
                                          <p:attrName>style.color</p:attrName>
                                        </p:attrNameLst>
                                      </p:cBhvr>
                                      <p:to>
                                        <a:srgbClr val="00B050"/>
                                      </p:to>
                                    </p:animClr>
                                    <p:animClr clrSpc="rgb" dir="cw">
                                      <p:cBhvr>
                                        <p:cTn id="50" dur="500" fill="hold"/>
                                        <p:tgtEl>
                                          <p:spTgt spid="6"/>
                                        </p:tgtEl>
                                        <p:attrNameLst>
                                          <p:attrName>fillcolor</p:attrName>
                                        </p:attrNameLst>
                                      </p:cBhvr>
                                      <p:to>
                                        <a:srgbClr val="00B050"/>
                                      </p:to>
                                    </p:animClr>
                                    <p:set>
                                      <p:cBhvr>
                                        <p:cTn id="51" dur="500" fill="hold"/>
                                        <p:tgtEl>
                                          <p:spTgt spid="6"/>
                                        </p:tgtEl>
                                        <p:attrNameLst>
                                          <p:attrName>fill.type</p:attrName>
                                        </p:attrNameLst>
                                      </p:cBhvr>
                                      <p:to>
                                        <p:strVal val="solid"/>
                                      </p:to>
                                    </p:set>
                                    <p:set>
                                      <p:cBhvr>
                                        <p:cTn id="52" dur="500" fill="hold"/>
                                        <p:tgtEl>
                                          <p:spTgt spid="6"/>
                                        </p:tgtEl>
                                        <p:attrNameLst>
                                          <p:attrName>fill.on</p:attrName>
                                        </p:attrNameLst>
                                      </p:cBhvr>
                                      <p:to>
                                        <p:strVal val="true"/>
                                      </p:to>
                                    </p:se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fade">
                                      <p:cBhvr>
                                        <p:cTn id="57" dur="500"/>
                                        <p:tgtEl>
                                          <p:spTgt spid="27"/>
                                        </p:tgtEl>
                                      </p:cBhvr>
                                    </p:animEffect>
                                  </p:childTnLst>
                                </p:cTn>
                              </p:par>
                              <p:par>
                                <p:cTn id="58" presetID="10" presetClass="entr" presetSubtype="0" fill="hold" nodeType="withEffect">
                                  <p:stCondLst>
                                    <p:cond delay="0"/>
                                  </p:stCondLst>
                                  <p:childTnLst>
                                    <p:set>
                                      <p:cBhvr>
                                        <p:cTn id="59" dur="1" fill="hold">
                                          <p:stCondLst>
                                            <p:cond delay="0"/>
                                          </p:stCondLst>
                                        </p:cTn>
                                        <p:tgtEl>
                                          <p:spTgt spid="40"/>
                                        </p:tgtEl>
                                        <p:attrNameLst>
                                          <p:attrName>style.visibility</p:attrName>
                                        </p:attrNameLst>
                                      </p:cBhvr>
                                      <p:to>
                                        <p:strVal val="visible"/>
                                      </p:to>
                                    </p:set>
                                    <p:animEffect transition="in" filter="fade">
                                      <p:cBhvr>
                                        <p:cTn id="60" dur="500"/>
                                        <p:tgtEl>
                                          <p:spTgt spid="40"/>
                                        </p:tgtEl>
                                      </p:cBhvr>
                                    </p:animEffect>
                                  </p:childTnLst>
                                </p:cTn>
                              </p:par>
                              <p:par>
                                <p:cTn id="61" presetID="19" presetClass="emph" presetSubtype="0" fill="hold" grpId="1" nodeType="withEffect">
                                  <p:stCondLst>
                                    <p:cond delay="0"/>
                                  </p:stCondLst>
                                  <p:childTnLst>
                                    <p:animClr clrSpc="rgb" dir="cw">
                                      <p:cBhvr override="childStyle">
                                        <p:cTn id="62" dur="500" fill="hold"/>
                                        <p:tgtEl>
                                          <p:spTgt spid="8"/>
                                        </p:tgtEl>
                                        <p:attrNameLst>
                                          <p:attrName>style.color</p:attrName>
                                        </p:attrNameLst>
                                      </p:cBhvr>
                                      <p:to>
                                        <a:srgbClr val="D49887"/>
                                      </p:to>
                                    </p:animClr>
                                    <p:animClr clrSpc="rgb" dir="cw">
                                      <p:cBhvr>
                                        <p:cTn id="63" dur="500" fill="hold"/>
                                        <p:tgtEl>
                                          <p:spTgt spid="8"/>
                                        </p:tgtEl>
                                        <p:attrNameLst>
                                          <p:attrName>fillcolor</p:attrName>
                                        </p:attrNameLst>
                                      </p:cBhvr>
                                      <p:to>
                                        <a:srgbClr val="D49887"/>
                                      </p:to>
                                    </p:animClr>
                                    <p:set>
                                      <p:cBhvr>
                                        <p:cTn id="64" dur="500" fill="hold"/>
                                        <p:tgtEl>
                                          <p:spTgt spid="8"/>
                                        </p:tgtEl>
                                        <p:attrNameLst>
                                          <p:attrName>fill.type</p:attrName>
                                        </p:attrNameLst>
                                      </p:cBhvr>
                                      <p:to>
                                        <p:strVal val="solid"/>
                                      </p:to>
                                    </p:set>
                                    <p:set>
                                      <p:cBhvr>
                                        <p:cTn id="65" dur="500" fill="hold"/>
                                        <p:tgtEl>
                                          <p:spTgt spid="8"/>
                                        </p:tgtEl>
                                        <p:attrNameLst>
                                          <p:attrName>fill.on</p:attrName>
                                        </p:attrNameLst>
                                      </p:cBhvr>
                                      <p:to>
                                        <p:strVal val="true"/>
                                      </p:to>
                                    </p:set>
                                  </p:childTnLst>
                                </p:cTn>
                              </p:par>
                            </p:childTnLst>
                          </p:cTn>
                        </p:par>
                      </p:childTnLst>
                    </p:cTn>
                  </p:par>
                  <p:par>
                    <p:cTn id="66" fill="hold">
                      <p:stCondLst>
                        <p:cond delay="indefinite"/>
                      </p:stCondLst>
                      <p:childTnLst>
                        <p:par>
                          <p:cTn id="67" fill="hold">
                            <p:stCondLst>
                              <p:cond delay="0"/>
                            </p:stCondLst>
                            <p:childTnLst>
                              <p:par>
                                <p:cTn id="68" presetID="10" presetClass="exit" presetSubtype="0" fill="hold" nodeType="clickEffect">
                                  <p:stCondLst>
                                    <p:cond delay="0"/>
                                  </p:stCondLst>
                                  <p:childTnLst>
                                    <p:animEffect transition="out" filter="fade">
                                      <p:cBhvr>
                                        <p:cTn id="69" dur="500"/>
                                        <p:tgtEl>
                                          <p:spTgt spid="18"/>
                                        </p:tgtEl>
                                      </p:cBhvr>
                                    </p:animEffect>
                                    <p:set>
                                      <p:cBhvr>
                                        <p:cTn id="70" dur="1" fill="hold">
                                          <p:stCondLst>
                                            <p:cond delay="499"/>
                                          </p:stCondLst>
                                        </p:cTn>
                                        <p:tgtEl>
                                          <p:spTgt spid="18"/>
                                        </p:tgtEl>
                                        <p:attrNameLst>
                                          <p:attrName>style.visibility</p:attrName>
                                        </p:attrNameLst>
                                      </p:cBhvr>
                                      <p:to>
                                        <p:strVal val="hidden"/>
                                      </p:to>
                                    </p:set>
                                  </p:childTnLst>
                                </p:cTn>
                              </p:par>
                              <p:par>
                                <p:cTn id="71" presetID="10" presetClass="exit" presetSubtype="0" fill="hold" nodeType="withEffect">
                                  <p:stCondLst>
                                    <p:cond delay="0"/>
                                  </p:stCondLst>
                                  <p:childTnLst>
                                    <p:animEffect transition="out" filter="fade">
                                      <p:cBhvr>
                                        <p:cTn id="72" dur="500"/>
                                        <p:tgtEl>
                                          <p:spTgt spid="27"/>
                                        </p:tgtEl>
                                      </p:cBhvr>
                                    </p:animEffect>
                                    <p:set>
                                      <p:cBhvr>
                                        <p:cTn id="73" dur="1" fill="hold">
                                          <p:stCondLst>
                                            <p:cond delay="499"/>
                                          </p:stCondLst>
                                        </p:cTn>
                                        <p:tgtEl>
                                          <p:spTgt spid="27"/>
                                        </p:tgtEl>
                                        <p:attrNameLst>
                                          <p:attrName>style.visibility</p:attrName>
                                        </p:attrNameLst>
                                      </p:cBhvr>
                                      <p:to>
                                        <p:strVal val="hidden"/>
                                      </p:to>
                                    </p:set>
                                  </p:childTnLst>
                                </p:cTn>
                              </p:par>
                              <p:par>
                                <p:cTn id="74" presetID="19" presetClass="emph" presetSubtype="0" fill="hold" grpId="0" nodeType="withEffect">
                                  <p:stCondLst>
                                    <p:cond delay="0"/>
                                  </p:stCondLst>
                                  <p:childTnLst>
                                    <p:animClr clrSpc="rgb" dir="cw">
                                      <p:cBhvr override="childStyle">
                                        <p:cTn id="75" dur="500" fill="hold"/>
                                        <p:tgtEl>
                                          <p:spTgt spid="7"/>
                                        </p:tgtEl>
                                        <p:attrNameLst>
                                          <p:attrName>style.color</p:attrName>
                                        </p:attrNameLst>
                                      </p:cBhvr>
                                      <p:to>
                                        <a:srgbClr val="00B050"/>
                                      </p:to>
                                    </p:animClr>
                                    <p:animClr clrSpc="rgb" dir="cw">
                                      <p:cBhvr>
                                        <p:cTn id="76" dur="500" fill="hold"/>
                                        <p:tgtEl>
                                          <p:spTgt spid="7"/>
                                        </p:tgtEl>
                                        <p:attrNameLst>
                                          <p:attrName>fillcolor</p:attrName>
                                        </p:attrNameLst>
                                      </p:cBhvr>
                                      <p:to>
                                        <a:srgbClr val="00B050"/>
                                      </p:to>
                                    </p:animClr>
                                    <p:set>
                                      <p:cBhvr>
                                        <p:cTn id="77" dur="500" fill="hold"/>
                                        <p:tgtEl>
                                          <p:spTgt spid="7"/>
                                        </p:tgtEl>
                                        <p:attrNameLst>
                                          <p:attrName>fill.type</p:attrName>
                                        </p:attrNameLst>
                                      </p:cBhvr>
                                      <p:to>
                                        <p:strVal val="solid"/>
                                      </p:to>
                                    </p:set>
                                    <p:set>
                                      <p:cBhvr>
                                        <p:cTn id="78" dur="500" fill="hold"/>
                                        <p:tgtEl>
                                          <p:spTgt spid="7"/>
                                        </p:tgtEl>
                                        <p:attrNameLst>
                                          <p:attrName>fill.on</p:attrName>
                                        </p:attrNameLst>
                                      </p:cBhvr>
                                      <p:to>
                                        <p:strVal val="true"/>
                                      </p:to>
                                    </p:set>
                                  </p:childTnLst>
                                </p:cTn>
                              </p:par>
                            </p:childTnLst>
                          </p:cTn>
                        </p:par>
                      </p:childTnLst>
                    </p:cTn>
                  </p:par>
                  <p:par>
                    <p:cTn id="79" fill="hold">
                      <p:stCondLst>
                        <p:cond delay="indefinite"/>
                      </p:stCondLst>
                      <p:childTnLst>
                        <p:par>
                          <p:cTn id="80" fill="hold">
                            <p:stCondLst>
                              <p:cond delay="0"/>
                            </p:stCondLst>
                            <p:childTnLst>
                              <p:par>
                                <p:cTn id="81" presetID="22" presetClass="exit" presetSubtype="4" fill="hold" grpId="0" nodeType="clickEffect">
                                  <p:stCondLst>
                                    <p:cond delay="0"/>
                                  </p:stCondLst>
                                  <p:childTnLst>
                                    <p:animEffect transition="out" filter="wipe(down)">
                                      <p:cBhvr>
                                        <p:cTn id="82" dur="500"/>
                                        <p:tgtEl>
                                          <p:spTgt spid="9"/>
                                        </p:tgtEl>
                                      </p:cBhvr>
                                    </p:animEffect>
                                    <p:set>
                                      <p:cBhvr>
                                        <p:cTn id="83" dur="1" fill="hold">
                                          <p:stCondLst>
                                            <p:cond delay="499"/>
                                          </p:stCondLst>
                                        </p:cTn>
                                        <p:tgtEl>
                                          <p:spTgt spid="9"/>
                                        </p:tgtEl>
                                        <p:attrNameLst>
                                          <p:attrName>style.visibility</p:attrName>
                                        </p:attrNameLst>
                                      </p:cBhvr>
                                      <p:to>
                                        <p:strVal val="hidden"/>
                                      </p:to>
                                    </p:set>
                                  </p:childTnLst>
                                </p:cTn>
                              </p:par>
                            </p:childTnLst>
                          </p:cTn>
                        </p:par>
                        <p:par>
                          <p:cTn id="84" fill="hold">
                            <p:stCondLst>
                              <p:cond delay="500"/>
                            </p:stCondLst>
                            <p:childTnLst>
                              <p:par>
                                <p:cTn id="85" presetID="22" presetClass="entr" presetSubtype="1" fill="hold" nodeType="afterEffect">
                                  <p:stCondLst>
                                    <p:cond delay="0"/>
                                  </p:stCondLst>
                                  <p:childTnLst>
                                    <p:set>
                                      <p:cBhvr>
                                        <p:cTn id="86" dur="1" fill="hold">
                                          <p:stCondLst>
                                            <p:cond delay="0"/>
                                          </p:stCondLst>
                                        </p:cTn>
                                        <p:tgtEl>
                                          <p:spTgt spid="1026"/>
                                        </p:tgtEl>
                                        <p:attrNameLst>
                                          <p:attrName>style.visibility</p:attrName>
                                        </p:attrNameLst>
                                      </p:cBhvr>
                                      <p:to>
                                        <p:strVal val="visible"/>
                                      </p:to>
                                    </p:set>
                                    <p:animEffect transition="in" filter="wipe(up)">
                                      <p:cBhvr>
                                        <p:cTn id="8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7" grpId="0" animBg="1"/>
      <p:bldP spid="8" grpId="0" animBg="1"/>
      <p:bldP spid="8" grpId="1" animBg="1"/>
      <p:bldP spid="9"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en-US" b="1" dirty="0" smtClean="0">
                <a:latin typeface="Calibri" pitchFamily="34" charset="0"/>
              </a:rPr>
              <a:t>Device </a:t>
            </a:r>
            <a:r>
              <a:rPr lang="en-US" altLang="en-US" b="1" dirty="0">
                <a:latin typeface="Calibri" pitchFamily="34" charset="0"/>
              </a:rPr>
              <a:t>manager</a:t>
            </a:r>
            <a:endParaRPr lang="zh-TW" altLang="en-US" dirty="0"/>
          </a:p>
        </p:txBody>
      </p:sp>
      <p:sp>
        <p:nvSpPr>
          <p:cNvPr id="3" name="內容版面配置區 2"/>
          <p:cNvSpPr>
            <a:spLocks noGrp="1"/>
          </p:cNvSpPr>
          <p:nvPr>
            <p:ph idx="1"/>
          </p:nvPr>
        </p:nvSpPr>
        <p:spPr>
          <a:xfrm>
            <a:off x="1115616" y="1447800"/>
            <a:ext cx="7818072" cy="5410200"/>
          </a:xfrm>
        </p:spPr>
        <p:txBody>
          <a:bodyPr>
            <a:normAutofit/>
          </a:bodyPr>
          <a:lstStyle/>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Make the use of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input/output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devices more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efficient</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algn="just"/>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Check</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if the input and output devices have completed the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service.</a:t>
            </a:r>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queue</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for each input and output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device.</a:t>
            </a:r>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different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access policies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for input and output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devices.</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8307612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normAutofit/>
          </a:bodyPr>
          <a:lstStyle/>
          <a:p>
            <a:r>
              <a:rPr lang="en-US" altLang="en-US" b="1" dirty="0" smtClean="0">
                <a:latin typeface="Calibri" pitchFamily="34" charset="0"/>
              </a:rPr>
              <a:t>7.3.4</a:t>
            </a:r>
            <a:r>
              <a:rPr lang="en-US" altLang="en-US" b="1" dirty="0">
                <a:latin typeface="Calibri" pitchFamily="34" charset="0"/>
              </a:rPr>
              <a:t> </a:t>
            </a:r>
            <a:r>
              <a:rPr lang="en-US" altLang="en-US" b="1" dirty="0" smtClean="0">
                <a:latin typeface="Calibri" pitchFamily="34" charset="0"/>
              </a:rPr>
              <a:t>File manager</a:t>
            </a:r>
            <a:endParaRPr lang="zh-TW" altLang="en-US" dirty="0"/>
          </a:p>
        </p:txBody>
      </p:sp>
      <p:sp>
        <p:nvSpPr>
          <p:cNvPr id="3" name="內容版面配置區 2"/>
          <p:cNvSpPr>
            <a:spLocks noGrp="1"/>
          </p:cNvSpPr>
          <p:nvPr>
            <p:ph idx="1"/>
          </p:nvPr>
        </p:nvSpPr>
        <p:spPr>
          <a:xfrm>
            <a:off x="1115616" y="1447800"/>
            <a:ext cx="7818072" cy="5293568"/>
          </a:xfrm>
        </p:spPr>
        <p:txBody>
          <a:bodyPr>
            <a:normAutofit fontScale="92500" lnSpcReduction="10000"/>
          </a:bodyPr>
          <a:lstStyle/>
          <a:p>
            <a:pPr marL="82296" indent="0">
              <a:buNone/>
            </a:pPr>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Control access to files: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read</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write</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modify</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delete</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execute</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Supervised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file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generation, deletion</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and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modification</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Control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file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naming</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Supervise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storage</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of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files.</a:t>
            </a:r>
          </a:p>
          <a:p>
            <a:pPr lvl="1"/>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a:t>
            </a:r>
            <a:r>
              <a:rPr lang="en-US" altLang="zh-TW" sz="24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ow</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to store,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where</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to exist</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Responsible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for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archiving</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and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backup</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5802621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7504" y="274638"/>
            <a:ext cx="9036496" cy="1143000"/>
          </a:xfrm>
        </p:spPr>
        <p:txBody>
          <a:bodyPr>
            <a:normAutofit fontScale="90000"/>
          </a:bodyPr>
          <a:lstStyle/>
          <a:p>
            <a:r>
              <a:rPr lang="en-US" altLang="en-US" sz="4400" b="1" dirty="0">
                <a:solidFill>
                  <a:schemeClr val="accent3">
                    <a:lumMod val="50000"/>
                  </a:schemeClr>
                </a:solidFill>
                <a:effectLst>
                  <a:outerShdw blurRad="38100" dist="38100" dir="2700000" algn="tl">
                    <a:srgbClr val="C0C0C0"/>
                  </a:outerShdw>
                </a:effectLst>
                <a:latin typeface="Calibri" panose="020F0502020204030204" pitchFamily="34" charset="0"/>
              </a:rPr>
              <a:t>7-4   A SURVEY OF OPERATING </a:t>
            </a:r>
            <a:r>
              <a:rPr lang="en-US" altLang="en-US" sz="4400" b="1" dirty="0" smtClean="0">
                <a:solidFill>
                  <a:schemeClr val="accent3">
                    <a:lumMod val="50000"/>
                  </a:schemeClr>
                </a:solidFill>
                <a:effectLst>
                  <a:outerShdw blurRad="38100" dist="38100" dir="2700000" algn="tl">
                    <a:srgbClr val="C0C0C0"/>
                  </a:outerShdw>
                </a:effectLst>
                <a:latin typeface="Calibri" panose="020F0502020204030204" pitchFamily="34" charset="0"/>
              </a:rPr>
              <a:t>SYSTEMS</a:t>
            </a:r>
            <a:endParaRPr lang="zh-TW" altLang="en-US" dirty="0">
              <a:solidFill>
                <a:schemeClr val="accent3">
                  <a:lumMod val="50000"/>
                </a:schemeClr>
              </a:solidFill>
            </a:endParaRPr>
          </a:p>
        </p:txBody>
      </p:sp>
      <p:sp>
        <p:nvSpPr>
          <p:cNvPr id="3" name="內容版面配置區 2"/>
          <p:cNvSpPr>
            <a:spLocks noGrp="1"/>
          </p:cNvSpPr>
          <p:nvPr>
            <p:ph idx="1"/>
          </p:nvPr>
        </p:nvSpPr>
        <p:spPr>
          <a:xfrm>
            <a:off x="1115616" y="1447800"/>
            <a:ext cx="7848872" cy="5410200"/>
          </a:xfrm>
        </p:spPr>
        <p:txBody>
          <a:bodyPr>
            <a:normAutofit/>
          </a:bodyPr>
          <a:lstStyle/>
          <a:p>
            <a:pPr algn="just"/>
            <a:endPar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algn="just"/>
            <a:r>
              <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UNIX</a:t>
            </a:r>
          </a:p>
          <a:p>
            <a:pPr algn="just"/>
            <a:endParaRPr lang="en-US" altLang="en-US" sz="28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algn="just"/>
            <a:r>
              <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Linux</a:t>
            </a:r>
          </a:p>
          <a:p>
            <a:pPr marL="82296" indent="0" algn="just">
              <a:buNone/>
            </a:pPr>
            <a:endPar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algn="just"/>
            <a:r>
              <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Windows</a:t>
            </a:r>
            <a:endParaRPr lang="zh-TW" altLang="en-US"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7400000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en-US" sz="44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UNIX (1969)</a:t>
            </a:r>
            <a:endParaRPr lang="zh-TW" altLang="en-US" dirty="0"/>
          </a:p>
        </p:txBody>
      </p:sp>
      <p:sp>
        <p:nvSpPr>
          <p:cNvPr id="3" name="內容版面配置區 2"/>
          <p:cNvSpPr>
            <a:spLocks noGrp="1"/>
          </p:cNvSpPr>
          <p:nvPr>
            <p:ph idx="1"/>
          </p:nvPr>
        </p:nvSpPr>
        <p:spPr>
          <a:xfrm>
            <a:off x="1115616" y="1447800"/>
            <a:ext cx="7818072" cy="4800600"/>
          </a:xfrm>
        </p:spPr>
        <p:txBody>
          <a:bodyPr>
            <a:normAutofit/>
          </a:bodyPr>
          <a:lstStyle/>
          <a:p>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Portable operating system</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reason is that it is mainly written in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 language</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lvl="1"/>
            <a:endPar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multi-user</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multi-processing</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operating system designed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to assist with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programming</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text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processing</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8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communications</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and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other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tasks that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intended operating </a:t>
            </a:r>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system can perform.</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021000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normAutofit/>
          </a:bodyPr>
          <a:lstStyle/>
          <a:p>
            <a:r>
              <a:rPr lang="en-US" altLang="zh-TW" sz="4400" b="1" dirty="0">
                <a:effectLst>
                  <a:outerShdw blurRad="38100" dist="38100" dir="2700000" algn="tl">
                    <a:srgbClr val="C0C0C0"/>
                  </a:outerShdw>
                </a:effectLst>
                <a:latin typeface="Calibri" panose="020F0502020204030204" pitchFamily="34" charset="0"/>
                <a:cs typeface="Calibri" panose="020F0502020204030204" pitchFamily="34" charset="0"/>
              </a:rPr>
              <a:t>M</a:t>
            </a:r>
            <a:r>
              <a:rPr lang="en-US" altLang="en-US" sz="4400" b="1" dirty="0" smtClean="0">
                <a:effectLst>
                  <a:outerShdw blurRad="38100" dist="38100" dir="2700000" algn="tl">
                    <a:srgbClr val="C0C0C0"/>
                  </a:outerShdw>
                </a:effectLst>
                <a:latin typeface="Calibri" panose="020F0502020204030204" pitchFamily="34" charset="0"/>
                <a:cs typeface="Calibri" panose="020F0502020204030204" pitchFamily="34" charset="0"/>
              </a:rPr>
              <a:t>ajor </a:t>
            </a:r>
            <a:r>
              <a:rPr lang="en-US" altLang="en-US" sz="4400" b="1" dirty="0">
                <a:effectLst>
                  <a:outerShdw blurRad="38100" dist="38100" dir="2700000" algn="tl">
                    <a:srgbClr val="C0C0C0"/>
                  </a:outerShdw>
                </a:effectLst>
                <a:latin typeface="Calibri" panose="020F0502020204030204" pitchFamily="34" charset="0"/>
                <a:cs typeface="Calibri" panose="020F0502020204030204" pitchFamily="34" charset="0"/>
              </a:rPr>
              <a:t>design </a:t>
            </a:r>
            <a:r>
              <a:rPr lang="en-US" altLang="en-US" sz="4400" b="1" dirty="0" smtClean="0">
                <a:effectLst>
                  <a:outerShdw blurRad="38100" dist="38100" dir="2700000" algn="tl">
                    <a:srgbClr val="C0C0C0"/>
                  </a:outerShdw>
                </a:effectLst>
                <a:latin typeface="Calibri" panose="020F0502020204030204" pitchFamily="34" charset="0"/>
                <a:cs typeface="Calibri" panose="020F0502020204030204" pitchFamily="34" charset="0"/>
              </a:rPr>
              <a:t>goals</a:t>
            </a:r>
            <a:endParaRPr lang="zh-TW" altLang="en-US"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87624" y="1447800"/>
            <a:ext cx="7746064" cy="5410200"/>
          </a:xfrm>
        </p:spPr>
        <p:txBody>
          <a:bodyPr>
            <a:normAutofit/>
          </a:bodyPr>
          <a:lstStyle/>
          <a:p>
            <a:pPr algn="just">
              <a:spcAft>
                <a:spcPct val="50000"/>
              </a:spcAft>
              <a:defRPr/>
            </a:pPr>
            <a:r>
              <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Provide </a:t>
            </a:r>
            <a:r>
              <a:rPr lang="en-US" altLang="en-US" sz="28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users with a simple operating </a:t>
            </a:r>
            <a:r>
              <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environment</a:t>
            </a:r>
            <a:r>
              <a:rPr lang="zh-TW" altLang="en-US" sz="28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t>
            </a:r>
            <a:endParaRPr lang="en-US"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a:p>
            <a:pPr lvl="1" algn="just">
              <a:spcAft>
                <a:spcPct val="50000"/>
              </a:spcAft>
              <a:buFont typeface="Wingdings" panose="05000000000000000000" pitchFamily="2" charset="2"/>
              <a:buChar char="Ø"/>
              <a:defRPr/>
            </a:pPr>
            <a:r>
              <a:rPr lang="en-US" altLang="zh-TW" sz="24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Through a simple </a:t>
            </a:r>
            <a:r>
              <a:rPr lang="en-US" altLang="zh-TW" sz="2400"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operation interface</a:t>
            </a:r>
            <a:r>
              <a:rPr lang="en-US" altLang="zh-TW" sz="24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 users can easily use computer system resources to handle various </a:t>
            </a:r>
            <a:r>
              <a:rPr lang="en-US" altLang="zh-TW" sz="2400"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things.</a:t>
            </a:r>
          </a:p>
          <a:p>
            <a:pPr algn="just">
              <a:spcAft>
                <a:spcPct val="50000"/>
              </a:spcAft>
              <a:defRPr/>
            </a:pPr>
            <a:r>
              <a:rPr lang="en-US" altLang="zh-TW" sz="28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The deployment program uses a variety of computer resources</a:t>
            </a:r>
            <a:r>
              <a:rPr lang="zh-TW" altLang="en-US" sz="28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t>
            </a:r>
            <a:endParaRPr lang="en-US" altLang="zh-TW" sz="16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spcAft>
                <a:spcPct val="50000"/>
              </a:spcAft>
              <a:buFont typeface="Wingdings" panose="05000000000000000000" pitchFamily="2" charset="2"/>
              <a:buChar char="Ø"/>
              <a:defRPr/>
            </a:pPr>
            <a:r>
              <a:rPr lang="en-US" altLang="zh-TW" sz="24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CPU speed is fast and I/O speed is slow. The operating system must </a:t>
            </a:r>
            <a:r>
              <a:rPr lang="en-US" altLang="zh-TW" sz="2400"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allocate various computer resources</a:t>
            </a:r>
            <a:r>
              <a:rPr lang="en-US" altLang="zh-TW" sz="24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 in order to make full and correct use.</a:t>
            </a:r>
          </a:p>
          <a:p>
            <a:pPr algn="just">
              <a:spcAft>
                <a:spcPct val="50000"/>
              </a:spcAft>
              <a:defRPr/>
            </a:pPr>
            <a:endParaRPr lang="en-US" altLang="zh-TW"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5062447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normAutofit/>
          </a:bodyPr>
          <a:lstStyle/>
          <a:p>
            <a:r>
              <a:rPr lang="en-US" altLang="en-US" sz="44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UNIX</a:t>
            </a:r>
            <a:endParaRPr lang="zh-TW" altLang="en-US" sz="4400" dirty="0"/>
          </a:p>
        </p:txBody>
      </p:sp>
      <p:sp>
        <p:nvSpPr>
          <p:cNvPr id="3" name="內容版面配置區 2"/>
          <p:cNvSpPr>
            <a:spLocks noGrp="1"/>
          </p:cNvSpPr>
          <p:nvPr>
            <p:ph idx="1"/>
          </p:nvPr>
        </p:nvSpPr>
        <p:spPr>
          <a:xfrm>
            <a:off x="1187624" y="1447800"/>
            <a:ext cx="7746064" cy="5410200"/>
          </a:xfrm>
        </p:spPr>
        <p:txBody>
          <a:bodyPr>
            <a:normAutofit/>
          </a:bodyPr>
          <a:lstStyle/>
          <a:p>
            <a:r>
              <a:rPr lang="en-US" altLang="zh-TW"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UNIX has four main </a:t>
            </a: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units</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Kernel</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he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heart of the UNIX system and contains the most basic parts of the operating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system</a:t>
            </a:r>
            <a:r>
              <a:rPr lang="zh-TW" altLang="en-US"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r>
              <a:rPr lang="en-US" altLang="zh-TW" sz="24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4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4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device</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4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file</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4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management</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algn="just"/>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Shell</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User Interface</a:t>
            </a:r>
          </a:p>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Set </a:t>
            </a:r>
            <a:r>
              <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of </a:t>
            </a:r>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utilities</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that supports user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a:t>
            </a:r>
            <a:r>
              <a:rPr lang="zh-TW" altLang="en-US"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r>
              <a:rPr lang="en-US" altLang="zh-TW" sz="24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Text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editor, search program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and</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4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sort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Applications</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Not required by the OS, but written by the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user.</a:t>
            </a:r>
            <a:endParaRPr lang="zh-TW" altLang="en-US"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1909573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normAutofit/>
          </a:bodyPr>
          <a:lstStyle/>
          <a:p>
            <a:r>
              <a:rPr lang="en-US" altLang="en-US" sz="44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Linux(1991)</a:t>
            </a:r>
            <a:endParaRPr lang="zh-TW" altLang="en-US" dirty="0"/>
          </a:p>
        </p:txBody>
      </p:sp>
      <p:sp>
        <p:nvSpPr>
          <p:cNvPr id="3" name="內容版面配置區 2"/>
          <p:cNvSpPr>
            <a:spLocks noGrp="1"/>
          </p:cNvSpPr>
          <p:nvPr>
            <p:ph idx="1"/>
          </p:nvPr>
        </p:nvSpPr>
        <p:spPr>
          <a:xfrm>
            <a:off x="1115616" y="1447800"/>
            <a:ext cx="7818072" cy="5410200"/>
          </a:xfrm>
        </p:spPr>
        <p:txBody>
          <a:bodyPr>
            <a:normAutofit lnSpcReduction="10000"/>
          </a:bodyPr>
          <a:lstStyle/>
          <a:p>
            <a:pPr marL="82296" indent="0">
              <a:buNone/>
            </a:pP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Components</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Kernel</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heart of the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Linux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system</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endParaRPr lang="en-US" altLang="zh-TW"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System </a:t>
            </a:r>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Library</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Has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 set of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functions</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available to the application, including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interface programs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that interact with the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kernel.</a:t>
            </a:r>
          </a:p>
          <a:p>
            <a:pPr lvl="1" algn="just"/>
            <a:endPar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System </a:t>
            </a:r>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utility</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unique program that uses the services provided by the system library to do its job.</a:t>
            </a:r>
            <a:endParaRPr lang="zh-TW" altLang="en-US"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0359009"/>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normAutofit/>
          </a:bodyPr>
          <a:lstStyle/>
          <a:p>
            <a:r>
              <a:rPr lang="en-US" altLang="zh-TW" sz="4400" b="1" dirty="0" smtClean="0">
                <a:latin typeface="Calibri" panose="020F0502020204030204" pitchFamily="34" charset="0"/>
                <a:cs typeface="Calibri" panose="020F0502020204030204" pitchFamily="34" charset="0"/>
              </a:rPr>
              <a:t>Linux</a:t>
            </a:r>
            <a:endParaRPr lang="zh-TW" altLang="en-US" sz="4400" b="1" dirty="0">
              <a:latin typeface="Calibri" panose="020F0502020204030204" pitchFamily="34" charset="0"/>
              <a:cs typeface="Calibri" panose="020F0502020204030204" pitchFamily="34" charset="0"/>
            </a:endParaRPr>
          </a:p>
        </p:txBody>
      </p:sp>
      <p:sp>
        <p:nvSpPr>
          <p:cNvPr id="3" name="內容版面配置區 2"/>
          <p:cNvSpPr>
            <a:spLocks noGrp="1"/>
          </p:cNvSpPr>
          <p:nvPr>
            <p:ph idx="1"/>
          </p:nvPr>
        </p:nvSpPr>
        <p:spPr>
          <a:xfrm>
            <a:off x="1115616" y="1447800"/>
            <a:ext cx="7818072" cy="4800600"/>
          </a:xfrm>
        </p:spPr>
        <p:txBody>
          <a:bodyPr>
            <a:normAutofit/>
          </a:bodyPr>
          <a:lstStyle/>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Networking capabilities</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LINUX</a:t>
            </a:r>
            <a:r>
              <a:rPr lang="zh-TW" altLang="en-US"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supports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standard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Internet </a:t>
            </a:r>
            <a:r>
              <a:rPr lang="en-US" altLang="zh-TW" sz="24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Protocol</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lvl="1" algn="just"/>
            <a:endPar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Security</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LINUX security mechanism provides a security perspective like traditional UNIX, such as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authentication</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and </a:t>
            </a:r>
            <a:r>
              <a:rPr lang="en-US" altLang="zh-TW" sz="24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access control</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zh-TW" altLang="en-US"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95210085"/>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en-US" sz="44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Windows (1980)</a:t>
            </a:r>
            <a:endParaRPr lang="zh-TW" altLang="en-US" dirty="0"/>
          </a:p>
        </p:txBody>
      </p:sp>
      <p:sp>
        <p:nvSpPr>
          <p:cNvPr id="3" name="內容版面配置區 2"/>
          <p:cNvSpPr>
            <a:spLocks noGrp="1"/>
          </p:cNvSpPr>
          <p:nvPr>
            <p:ph idx="1"/>
          </p:nvPr>
        </p:nvSpPr>
        <p:spPr>
          <a:xfrm>
            <a:off x="1115616" y="1447800"/>
            <a:ext cx="7818072" cy="5410200"/>
          </a:xfrm>
        </p:spPr>
        <p:txBody>
          <a:bodyPr>
            <a:normAutofit lnSpcReduction="10000"/>
          </a:bodyPr>
          <a:lstStyle/>
          <a:p>
            <a:pPr marL="82296" indent="0">
              <a:buNone/>
            </a:pPr>
            <a:r>
              <a:rPr lang="en-US" altLang="zh-TW" sz="2800" dirty="0">
                <a:solidFill>
                  <a:schemeClr val="accent3">
                    <a:lumMod val="50000"/>
                  </a:schemeClr>
                </a:solidFill>
                <a:latin typeface="Calibri" panose="020F0502020204030204" pitchFamily="34" charset="0"/>
                <a:cs typeface="Calibri" panose="020F0502020204030204" pitchFamily="34" charset="0"/>
              </a:rPr>
              <a:t>Design </a:t>
            </a:r>
            <a:r>
              <a:rPr lang="en-US" altLang="zh-TW" sz="2800" dirty="0" smtClean="0">
                <a:solidFill>
                  <a:schemeClr val="accent3">
                    <a:lumMod val="50000"/>
                  </a:schemeClr>
                </a:solidFill>
                <a:latin typeface="Calibri" panose="020F0502020204030204" pitchFamily="34" charset="0"/>
                <a:cs typeface="Calibri" panose="020F0502020204030204" pitchFamily="34" charset="0"/>
              </a:rPr>
              <a:t>goals</a:t>
            </a:r>
            <a:r>
              <a:rPr lang="zh-TW" altLang="en-US" sz="2800" dirty="0" smtClean="0">
                <a:solidFill>
                  <a:schemeClr val="accent3">
                    <a:lumMod val="50000"/>
                  </a:schemeClr>
                </a:solidFill>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latin typeface="Calibri" panose="020F0502020204030204" pitchFamily="34" charset="0"/>
              <a:cs typeface="Calibri" panose="020F0502020204030204" pitchFamily="34" charset="0"/>
            </a:endParaRPr>
          </a:p>
          <a:p>
            <a:r>
              <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Extensibility</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p>
          <a:p>
            <a:pPr lvl="1" algn="just"/>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WINDOWS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is a modular structure consisting of several layers, the purpose is to not affect the lower layer when the upper design changes</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lvl="1"/>
            <a:endParaRPr lang="en-US" altLang="zh-TW" sz="2400" dirty="0">
              <a:solidFill>
                <a:schemeClr val="accent3">
                  <a:lumMod val="50000"/>
                </a:schemeClr>
              </a:solidFill>
              <a:latin typeface="Calibri" panose="020F0502020204030204" pitchFamily="34" charset="0"/>
              <a:cs typeface="Calibri" panose="020F0502020204030204" pitchFamily="34" charset="0"/>
            </a:endParaRPr>
          </a:p>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Portability</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Like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UNIX, WINDOWS is mostly written in C or C++, and its code and computer machine are executed</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lvl="1" algn="just"/>
            <a:endPar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Reliability</a:t>
            </a:r>
            <a:r>
              <a:rPr lang="zh-TW" altLang="en-US"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WINDOWS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is designed to handle error conditions, including avoiding malware.</a:t>
            </a:r>
            <a:endPar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endParaRPr lang="zh-TW" altLang="en-US"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85032132"/>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normAutofit/>
          </a:bodyPr>
          <a:lstStyle/>
          <a:p>
            <a:r>
              <a:rPr lang="en-US" altLang="en-US" sz="44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Windows</a:t>
            </a:r>
            <a:endParaRPr lang="zh-TW" altLang="en-US" sz="4400" dirty="0"/>
          </a:p>
        </p:txBody>
      </p:sp>
      <p:sp>
        <p:nvSpPr>
          <p:cNvPr id="3" name="內容版面配置區 2"/>
          <p:cNvSpPr>
            <a:spLocks noGrp="1"/>
          </p:cNvSpPr>
          <p:nvPr>
            <p:ph idx="1"/>
          </p:nvPr>
        </p:nvSpPr>
        <p:spPr>
          <a:xfrm>
            <a:off x="1115616" y="1447800"/>
            <a:ext cx="7818072" cy="4800600"/>
          </a:xfrm>
        </p:spPr>
        <p:txBody>
          <a:bodyPr>
            <a:normAutofit/>
          </a:bodyPr>
          <a:lstStyle/>
          <a:p>
            <a:pPr algn="just"/>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Compatibility</a:t>
            </a:r>
            <a:r>
              <a:rPr lang="zh-TW" altLang="en-US"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Programs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written for other operating systems and programs from earlier versions of WINDOWS can be executed in WINDOWS</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lvl="1" algn="just"/>
            <a:endPar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Performance</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WINDOWS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provides fast response times if the application is executed in the foreground of the operating system.</a:t>
            </a:r>
            <a:endParaRPr lang="zh-TW" altLang="en-US"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6132537"/>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lstStyle/>
          <a:p>
            <a:r>
              <a:rPr lang="en-US" altLang="en-US" sz="44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Windows</a:t>
            </a:r>
            <a:endParaRPr lang="zh-TW" altLang="en-US" dirty="0"/>
          </a:p>
        </p:txBody>
      </p:sp>
      <p:sp>
        <p:nvSpPr>
          <p:cNvPr id="3" name="內容版面配置區 2"/>
          <p:cNvSpPr>
            <a:spLocks noGrp="1"/>
          </p:cNvSpPr>
          <p:nvPr>
            <p:ph idx="1"/>
          </p:nvPr>
        </p:nvSpPr>
        <p:spPr>
          <a:xfrm>
            <a:off x="1115616" y="1447800"/>
            <a:ext cx="7818072" cy="5410200"/>
          </a:xfrm>
        </p:spPr>
        <p:txBody>
          <a:bodyPr>
            <a:normAutofit/>
          </a:bodyPr>
          <a:lstStyle/>
          <a:p>
            <a:pPr marL="82296" indent="0">
              <a:buNone/>
            </a:pP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Architecture</a:t>
            </a:r>
            <a:r>
              <a:rPr lang="zh-TW" altLang="en-US"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Hardware abstraction layer(HAL)</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Can directly </a:t>
            </a:r>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access hardware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resources.</a:t>
            </a:r>
            <a:endPar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Kernel</a:t>
            </a:r>
            <a:r>
              <a:rPr lang="zh-TW" altLang="en-US"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Heart of operation system.</a:t>
            </a:r>
            <a:endPar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just"/>
            <a:endParaRPr lang="zh-TW" altLang="en-US" dirty="0">
              <a:solidFill>
                <a:schemeClr val="accent3">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16596092"/>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normAutofit/>
          </a:bodyPr>
          <a:lstStyle/>
          <a:p>
            <a:r>
              <a:rPr lang="en-US" altLang="en-US" sz="44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Windows</a:t>
            </a:r>
            <a:endParaRPr lang="zh-TW" altLang="en-US" sz="4400" dirty="0"/>
          </a:p>
        </p:txBody>
      </p:sp>
      <p:sp>
        <p:nvSpPr>
          <p:cNvPr id="3" name="內容版面配置區 2"/>
          <p:cNvSpPr>
            <a:spLocks noGrp="1"/>
          </p:cNvSpPr>
          <p:nvPr>
            <p:ph idx="1"/>
          </p:nvPr>
        </p:nvSpPr>
        <p:spPr>
          <a:xfrm>
            <a:off x="1115616" y="1447800"/>
            <a:ext cx="7818072" cy="5410200"/>
          </a:xfrm>
        </p:spPr>
        <p:txBody>
          <a:bodyPr>
            <a:normAutofit/>
          </a:bodyPr>
          <a:lstStyle/>
          <a:p>
            <a:r>
              <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Executive</a:t>
            </a:r>
            <a:r>
              <a:rPr lang="zh-TW" altLang="en-US"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a:solidFill>
                  <a:schemeClr val="accent3">
                    <a:lumMod val="50000"/>
                  </a:schemeClr>
                </a:solidFill>
                <a:latin typeface="Calibri" panose="020F0502020204030204" pitchFamily="34" charset="0"/>
                <a:cs typeface="Calibri" panose="020F0502020204030204" pitchFamily="34" charset="0"/>
              </a:rPr>
              <a:t>It consists of six subsystems</a:t>
            </a:r>
            <a:r>
              <a:rPr lang="zh-TW" altLang="en-US" sz="2400" dirty="0" smtClean="0">
                <a:solidFill>
                  <a:schemeClr val="accent3">
                    <a:lumMod val="50000"/>
                  </a:schemeClr>
                </a:solidFill>
                <a:latin typeface="Calibri" panose="020F0502020204030204" pitchFamily="34" charset="0"/>
                <a:cs typeface="Calibri" panose="020F0502020204030204" pitchFamily="34" charset="0"/>
              </a:rPr>
              <a:t>：</a:t>
            </a:r>
            <a:endParaRPr lang="en-US" altLang="zh-TW" sz="2400" dirty="0" smtClean="0">
              <a:solidFill>
                <a:schemeClr val="accent3">
                  <a:lumMod val="50000"/>
                </a:schemeClr>
              </a:solidFill>
              <a:latin typeface="Calibri" panose="020F0502020204030204" pitchFamily="34" charset="0"/>
              <a:cs typeface="Calibri" panose="020F0502020204030204" pitchFamily="34" charset="0"/>
            </a:endParaRPr>
          </a:p>
          <a:p>
            <a:pPr lvl="2" algn="just"/>
            <a:r>
              <a:rPr lang="en-US" altLang="zh-TW" sz="20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Object </a:t>
            </a:r>
            <a:r>
              <a:rPr lang="en-US" altLang="zh-TW" sz="20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Management </a:t>
            </a:r>
            <a:r>
              <a:rPr lang="en-US" altLang="zh-TW" sz="20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a:t>
            </a:r>
            <a:endPar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2" algn="just"/>
            <a:r>
              <a:rPr lang="en-US" altLang="zh-TW" sz="20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Security </a:t>
            </a:r>
            <a:r>
              <a:rPr lang="en-US" altLang="zh-TW" sz="20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Reference </a:t>
            </a:r>
            <a:r>
              <a:rPr lang="en-US" altLang="zh-TW" sz="20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Monitor</a:t>
            </a:r>
            <a:endPar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2" algn="just"/>
            <a:r>
              <a:rPr lang="en-US" altLang="zh-TW" sz="20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Process </a:t>
            </a:r>
            <a:r>
              <a:rPr lang="en-US" altLang="zh-TW" sz="20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Management </a:t>
            </a:r>
            <a:r>
              <a:rPr lang="en-US" altLang="zh-TW" sz="20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a:t>
            </a:r>
            <a:endPar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2" algn="just"/>
            <a:r>
              <a:rPr lang="en-US" altLang="zh-TW" sz="20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Virtual </a:t>
            </a:r>
            <a:r>
              <a:rPr lang="en-US" altLang="zh-TW" sz="20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Memory Management </a:t>
            </a:r>
            <a:r>
              <a:rPr lang="en-US" altLang="zh-TW" sz="20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a:t>
            </a:r>
            <a:endPar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2" algn="just"/>
            <a:r>
              <a:rPr lang="en-US" altLang="zh-TW" sz="20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Regional </a:t>
            </a:r>
            <a:r>
              <a:rPr lang="en-US" altLang="zh-TW" sz="2000" dirty="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Program Call </a:t>
            </a:r>
            <a:r>
              <a:rPr lang="en-US" altLang="zh-TW" sz="20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Tool</a:t>
            </a:r>
            <a:endParaRPr lang="en-US" altLang="zh-TW" sz="20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2" algn="just"/>
            <a:r>
              <a:rPr lang="en-US" altLang="zh-TW" sz="2000" dirty="0" smtClean="0">
                <a:solidFill>
                  <a:srgbClr val="FF0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I/O Manager</a:t>
            </a:r>
            <a:endParaRPr lang="en-US" altLang="zh-TW" sz="20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endPar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r>
              <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Environment subsystem</a:t>
            </a:r>
            <a:r>
              <a:rPr lang="zh-TW" altLang="en-US" sz="2800" b="1"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altLang="zh-TW" sz="28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r>
              <a:rPr lang="en-US" altLang="zh-TW" sz="24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Is to expose some basic Windows executable system services to the </a:t>
            </a:r>
            <a:r>
              <a:rPr lang="en-US" altLang="zh-TW" sz="24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application.</a:t>
            </a:r>
            <a:endParaRPr lang="en-US" altLang="zh-TW" dirty="0"/>
          </a:p>
        </p:txBody>
      </p:sp>
    </p:spTree>
    <p:extLst>
      <p:ext uri="{BB962C8B-B14F-4D97-AF65-F5344CB8AC3E}">
        <p14:creationId xmlns:p14="http://schemas.microsoft.com/office/powerpoint/2010/main" val="3178495074"/>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pPr algn="ctr"/>
            <a:r>
              <a:rPr lang="zh-TW" altLang="en-US" b="1" dirty="0">
                <a:latin typeface="Calibri" panose="020F0502020204030204" pitchFamily="34" charset="0"/>
                <a:cs typeface="Calibri" panose="020F0502020204030204" pitchFamily="34" charset="0"/>
              </a:rPr>
              <a:t>備</a:t>
            </a:r>
            <a:r>
              <a:rPr lang="zh-TW" altLang="en-US" b="1" dirty="0" smtClean="0">
                <a:latin typeface="Calibri" panose="020F0502020204030204" pitchFamily="34" charset="0"/>
                <a:cs typeface="Calibri" panose="020F0502020204030204" pitchFamily="34" charset="0"/>
              </a:rPr>
              <a:t>課結束時間 </a:t>
            </a:r>
            <a:r>
              <a:rPr lang="en-US" altLang="zh-TW" b="1" dirty="0" smtClean="0">
                <a:latin typeface="Calibri" panose="020F0502020204030204" pitchFamily="34" charset="0"/>
                <a:cs typeface="Calibri" panose="020F0502020204030204" pitchFamily="34" charset="0"/>
              </a:rPr>
              <a:t>2:21 AM</a:t>
            </a:r>
            <a:endParaRPr lang="zh-TW" altLang="en-US" b="1" dirty="0">
              <a:latin typeface="Calibri" panose="020F0502020204030204" pitchFamily="34" charset="0"/>
              <a:cs typeface="Calibri" panose="020F0502020204030204" pitchFamily="34" charset="0"/>
            </a:endParaRPr>
          </a:p>
        </p:txBody>
      </p:sp>
      <p:pic>
        <p:nvPicPr>
          <p:cNvPr id="1026" name="Picture 2" descr="C:\Users\hew66\OneDrive\桌面\1545244170712.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995936" y="1916832"/>
            <a:ext cx="2209800" cy="3743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45107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normAutofit/>
          </a:bodyPr>
          <a:lstStyle/>
          <a:p>
            <a:r>
              <a:rPr lang="en-US" altLang="zh-TW" sz="4400" b="1" dirty="0">
                <a:effectLst>
                  <a:outerShdw blurRad="38100" dist="38100" dir="2700000" algn="tl">
                    <a:srgbClr val="C0C0C0"/>
                  </a:outerShdw>
                </a:effectLst>
                <a:latin typeface="Calibri" panose="020F0502020204030204" pitchFamily="34" charset="0"/>
                <a:cs typeface="Calibri" panose="020F0502020204030204" pitchFamily="34" charset="0"/>
              </a:rPr>
              <a:t>M</a:t>
            </a:r>
            <a:r>
              <a:rPr lang="en-US" altLang="en-US" sz="4400" b="1" dirty="0">
                <a:effectLst>
                  <a:outerShdw blurRad="38100" dist="38100" dir="2700000" algn="tl">
                    <a:srgbClr val="C0C0C0"/>
                  </a:outerShdw>
                </a:effectLst>
                <a:latin typeface="Calibri" panose="020F0502020204030204" pitchFamily="34" charset="0"/>
                <a:cs typeface="Calibri" panose="020F0502020204030204" pitchFamily="34" charset="0"/>
              </a:rPr>
              <a:t>ajor design goals</a:t>
            </a:r>
            <a:endParaRPr lang="zh-TW" altLang="en-US" sz="4400" dirty="0"/>
          </a:p>
        </p:txBody>
      </p:sp>
      <p:sp>
        <p:nvSpPr>
          <p:cNvPr id="3" name="內容版面配置區 2"/>
          <p:cNvSpPr>
            <a:spLocks noGrp="1"/>
          </p:cNvSpPr>
          <p:nvPr>
            <p:ph idx="1"/>
          </p:nvPr>
        </p:nvSpPr>
        <p:spPr>
          <a:xfrm>
            <a:off x="1187624" y="1447800"/>
            <a:ext cx="7746064" cy="5410200"/>
          </a:xfrm>
        </p:spPr>
        <p:txBody>
          <a:bodyPr>
            <a:normAutofit/>
          </a:bodyPr>
          <a:lstStyle/>
          <a:p>
            <a:pPr algn="just">
              <a:spcAft>
                <a:spcPct val="50000"/>
              </a:spcAft>
              <a:defRPr/>
            </a:pPr>
            <a:r>
              <a:rPr lang="en-US" altLang="zh-TW"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Memory </a:t>
            </a:r>
            <a:r>
              <a:rPr lang="en-US" altLang="zh-TW" sz="2800" b="1"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management</a:t>
            </a:r>
            <a:r>
              <a:rPr lang="zh-TW" altLang="en-US" sz="2800" b="1" dirty="0" smtClean="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a:t>
            </a:r>
            <a:endParaRPr lang="en-US" altLang="zh-TW" sz="1600" b="1"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lvl="1" algn="just">
              <a:spcAft>
                <a:spcPct val="50000"/>
              </a:spcAft>
              <a:buFont typeface="Wingdings" panose="05000000000000000000" pitchFamily="2" charset="2"/>
              <a:buChar char="Ø"/>
              <a:defRPr/>
            </a:pPr>
            <a:r>
              <a:rPr lang="en-US" altLang="zh-TW" sz="24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Memory usually </a:t>
            </a:r>
            <a:r>
              <a:rPr lang="en-US" altLang="zh-TW" sz="2400"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stores one or more programs </a:t>
            </a:r>
            <a:r>
              <a:rPr lang="en-US" altLang="zh-TW" sz="24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that are being executed or are about to be executed. </a:t>
            </a:r>
            <a:r>
              <a:rPr lang="en-US" altLang="zh-TW" sz="2400"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How to allocate locations in the memory</a:t>
            </a:r>
            <a:r>
              <a:rPr lang="en-US" altLang="zh-TW" sz="24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 and </a:t>
            </a:r>
            <a:r>
              <a:rPr lang="en-US" altLang="zh-TW" sz="2400" dirty="0">
                <a:solidFill>
                  <a:srgbClr val="FF0000"/>
                </a:solidFill>
                <a:effectLst>
                  <a:outerShdw blurRad="38100" dist="38100" dir="2700000" algn="tl">
                    <a:srgbClr val="C0C0C0"/>
                  </a:outerShdw>
                </a:effectLst>
                <a:latin typeface="Calibri" panose="020F0502020204030204" pitchFamily="34" charset="0"/>
                <a:cs typeface="Calibri" panose="020F0502020204030204" pitchFamily="34" charset="0"/>
              </a:rPr>
              <a:t>how much space each program occupies</a:t>
            </a:r>
            <a:r>
              <a:rPr lang="en-US" altLang="zh-TW" sz="24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rPr>
              <a:t> is a problem that the operating system should solve.</a:t>
            </a:r>
            <a:endParaRPr lang="zh-TW" altLang="en-US" sz="2400" dirty="0">
              <a:solidFill>
                <a:schemeClr val="accent3">
                  <a:lumMod val="50000"/>
                </a:schemeClr>
              </a:solidFill>
              <a:effectLst>
                <a:outerShdw blurRad="38100" dist="38100" dir="2700000" algn="tl">
                  <a:srgbClr val="C0C0C0"/>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569239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043608" y="274638"/>
            <a:ext cx="7890080" cy="1143000"/>
          </a:xfrm>
        </p:spPr>
        <p:txBody>
          <a:bodyPr>
            <a:normAutofit/>
          </a:bodyPr>
          <a:lstStyle/>
          <a:p>
            <a:r>
              <a:rPr lang="en-US" altLang="zh-TW" sz="4400" b="1" dirty="0">
                <a:latin typeface="Calibri" panose="020F0502020204030204" pitchFamily="34" charset="0"/>
                <a:cs typeface="Calibri" panose="020F0502020204030204" pitchFamily="34" charset="0"/>
              </a:rPr>
              <a:t>Who executes the </a:t>
            </a:r>
            <a:r>
              <a:rPr lang="en-US" altLang="zh-TW" sz="4400" b="1" dirty="0" smtClean="0">
                <a:latin typeface="Calibri" panose="020F0502020204030204" pitchFamily="34" charset="0"/>
                <a:cs typeface="Calibri" panose="020F0502020204030204" pitchFamily="34" charset="0"/>
              </a:rPr>
              <a:t>OS</a:t>
            </a:r>
            <a:r>
              <a:rPr lang="zh-TW" altLang="en-US" sz="4400" b="1" dirty="0" smtClean="0">
                <a:latin typeface="Calibri" panose="020F0502020204030204" pitchFamily="34" charset="0"/>
                <a:cs typeface="Calibri" panose="020F0502020204030204" pitchFamily="34" charset="0"/>
              </a:rPr>
              <a:t> </a:t>
            </a:r>
            <a:r>
              <a:rPr lang="en-US" altLang="zh-TW" sz="4400" b="1" dirty="0" smtClean="0">
                <a:latin typeface="Calibri" panose="020F0502020204030204" pitchFamily="34" charset="0"/>
                <a:cs typeface="Calibri" panose="020F0502020204030204" pitchFamily="34" charset="0"/>
              </a:rPr>
              <a:t>?</a:t>
            </a:r>
            <a:endParaRPr lang="zh-TW" altLang="en-US" sz="4400" b="1" dirty="0">
              <a:latin typeface="Calibri" panose="020F0502020204030204" pitchFamily="34" charset="0"/>
              <a:cs typeface="Calibri" panose="020F0502020204030204" pitchFamily="34" charset="0"/>
            </a:endParaRPr>
          </a:p>
        </p:txBody>
      </p:sp>
      <p:grpSp>
        <p:nvGrpSpPr>
          <p:cNvPr id="25" name="群組 24"/>
          <p:cNvGrpSpPr/>
          <p:nvPr/>
        </p:nvGrpSpPr>
        <p:grpSpPr>
          <a:xfrm>
            <a:off x="1547664" y="1268760"/>
            <a:ext cx="7135688" cy="5373216"/>
            <a:chOff x="1403648" y="1288232"/>
            <a:chExt cx="7135688" cy="5373216"/>
          </a:xfrm>
        </p:grpSpPr>
        <p:grpSp>
          <p:nvGrpSpPr>
            <p:cNvPr id="24" name="群組 23"/>
            <p:cNvGrpSpPr/>
            <p:nvPr/>
          </p:nvGrpSpPr>
          <p:grpSpPr>
            <a:xfrm>
              <a:off x="1403648" y="1288232"/>
              <a:ext cx="7135688" cy="5373216"/>
              <a:chOff x="1403648" y="1288232"/>
              <a:chExt cx="7135688" cy="5373216"/>
            </a:xfrm>
          </p:grpSpPr>
          <p:sp>
            <p:nvSpPr>
              <p:cNvPr id="5" name="矩形 4"/>
              <p:cNvSpPr/>
              <p:nvPr/>
            </p:nvSpPr>
            <p:spPr>
              <a:xfrm>
                <a:off x="1403648" y="1288232"/>
                <a:ext cx="7135688" cy="5373216"/>
              </a:xfrm>
              <a:prstGeom prst="rect">
                <a:avLst/>
              </a:prstGeom>
              <a:solidFill>
                <a:schemeClr val="accent6">
                  <a:lumMod val="50000"/>
                </a:schemeClr>
              </a:solidFill>
              <a:ln>
                <a:solidFill>
                  <a:srgbClr val="2C1E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矩形 14"/>
              <p:cNvSpPr/>
              <p:nvPr/>
            </p:nvSpPr>
            <p:spPr>
              <a:xfrm>
                <a:off x="1907704" y="1772816"/>
                <a:ext cx="2376264" cy="2952328"/>
              </a:xfrm>
              <a:prstGeom prst="rect">
                <a:avLst/>
              </a:prstGeom>
              <a:solidFill>
                <a:srgbClr val="00B0F0"/>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文字方塊 15"/>
              <p:cNvSpPr txBox="1"/>
              <p:nvPr/>
            </p:nvSpPr>
            <p:spPr>
              <a:xfrm>
                <a:off x="5678306" y="2035848"/>
                <a:ext cx="1678665" cy="1938992"/>
              </a:xfrm>
              <a:prstGeom prst="rect">
                <a:avLst/>
              </a:prstGeom>
              <a:noFill/>
            </p:spPr>
            <p:txBody>
              <a:bodyPr wrap="none" rtlCol="0">
                <a:spAutoFit/>
              </a:bodyPr>
              <a:lstStyle/>
              <a:p>
                <a:pPr algn="ctr"/>
                <a:r>
                  <a:rPr lang="en-US" altLang="zh-TW" sz="6000" dirty="0" smtClean="0">
                    <a:solidFill>
                      <a:srgbClr val="FFFF00"/>
                    </a:solidFill>
                    <a:latin typeface="Calibri" panose="020F0502020204030204" pitchFamily="34" charset="0"/>
                    <a:ea typeface="Microsoft Office Preview Font" panose="020B0502040204020203" pitchFamily="34"/>
                    <a:cs typeface="Calibri" panose="020F0502020204030204" pitchFamily="34" charset="0"/>
                  </a:rPr>
                  <a:t>????</a:t>
                </a:r>
              </a:p>
              <a:p>
                <a:pPr algn="ctr"/>
                <a:r>
                  <a:rPr lang="en-US" altLang="zh-TW" sz="6000" dirty="0" smtClean="0">
                    <a:solidFill>
                      <a:srgbClr val="FFFF00"/>
                    </a:solidFill>
                    <a:latin typeface="Calibri" panose="020F0502020204030204" pitchFamily="34" charset="0"/>
                    <a:cs typeface="Calibri" panose="020F0502020204030204" pitchFamily="34" charset="0"/>
                  </a:rPr>
                  <a:t>Who</a:t>
                </a:r>
                <a:endParaRPr lang="zh-TW" altLang="en-US" sz="6000" dirty="0">
                  <a:solidFill>
                    <a:srgbClr val="FFFF00"/>
                  </a:solidFill>
                  <a:latin typeface="Calibri" panose="020F0502020204030204" pitchFamily="34" charset="0"/>
                  <a:cs typeface="Calibri" panose="020F0502020204030204" pitchFamily="34" charset="0"/>
                </a:endParaRPr>
              </a:p>
            </p:txBody>
          </p:sp>
          <p:sp>
            <p:nvSpPr>
              <p:cNvPr id="18" name="矩形 17"/>
              <p:cNvSpPr/>
              <p:nvPr/>
            </p:nvSpPr>
            <p:spPr>
              <a:xfrm>
                <a:off x="2003742" y="2496635"/>
                <a:ext cx="2184188" cy="1323439"/>
              </a:xfrm>
              <a:prstGeom prst="rect">
                <a:avLst/>
              </a:prstGeom>
            </p:spPr>
            <p:txBody>
              <a:bodyPr wrap="none">
                <a:spAutoFit/>
              </a:bodyPr>
              <a:lstStyle/>
              <a:p>
                <a:pPr algn="ctr"/>
                <a:r>
                  <a:rPr lang="en-US" altLang="zh-TW" sz="4000" b="1" dirty="0" smtClean="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Boot </a:t>
                </a:r>
                <a:endParaRPr lang="en-US" altLang="zh-TW" b="1" dirty="0" smtClean="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ctr"/>
                <a:r>
                  <a:rPr lang="en-US" altLang="zh-TW" sz="4000" b="1" dirty="0" smtClean="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strapping</a:t>
                </a:r>
                <a:endParaRPr lang="zh-TW" alt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9" name="矩形 18"/>
              <p:cNvSpPr/>
              <p:nvPr/>
            </p:nvSpPr>
            <p:spPr>
              <a:xfrm>
                <a:off x="4731861" y="5497031"/>
                <a:ext cx="3569119" cy="646331"/>
              </a:xfrm>
              <a:prstGeom prst="rect">
                <a:avLst/>
              </a:prstGeom>
            </p:spPr>
            <p:txBody>
              <a:bodyPr wrap="none">
                <a:prstTxWarp prst="textDeflateBottom">
                  <a:avLst/>
                </a:prstTxWarp>
                <a:spAutoFit/>
              </a:bodyPr>
              <a:lstStyle/>
              <a:p>
                <a:r>
                  <a:rPr lang="ja-JP" altLang="en-US" sz="5400" b="1" dirty="0" smtClean="0">
                    <a:solidFill>
                      <a:srgbClr val="00B050"/>
                    </a:solidFill>
                    <a:effectLst>
                      <a:outerShdw blurRad="38100" dist="38100" dir="2700000" algn="tl">
                        <a:srgbClr val="000000">
                          <a:alpha val="43137"/>
                        </a:srgbClr>
                      </a:outerShdw>
                    </a:effectLst>
                    <a:latin typeface="Microsoft YaHei UI" panose="020B0503020204020204" pitchFamily="34" charset="-122"/>
                    <a:ea typeface="Microsoft YaHei UI" panose="020B0503020204020204" pitchFamily="34" charset="-122"/>
                    <a:cs typeface="Calibri" panose="020F0502020204030204" pitchFamily="34" charset="0"/>
                  </a:rPr>
                  <a:t>オペレーティング・システム</a:t>
                </a:r>
                <a:endParaRPr lang="zh-TW" altLang="en-US" sz="3600" b="1" dirty="0">
                  <a:solidFill>
                    <a:srgbClr val="00B050"/>
                  </a:solidFill>
                  <a:effectLst>
                    <a:outerShdw blurRad="38100" dist="38100" dir="2700000" algn="tl">
                      <a:srgbClr val="000000">
                        <a:alpha val="43137"/>
                      </a:srgbClr>
                    </a:outerShdw>
                  </a:effectLst>
                  <a:latin typeface="Microsoft YaHei UI" panose="020B0503020204020204" pitchFamily="34" charset="-122"/>
                  <a:ea typeface="Microsoft YaHei UI" panose="020B0503020204020204" pitchFamily="34" charset="-122"/>
                  <a:cs typeface="Calibri" panose="020F0502020204030204" pitchFamily="34" charset="0"/>
                </a:endParaRPr>
              </a:p>
            </p:txBody>
          </p:sp>
          <p:sp>
            <p:nvSpPr>
              <p:cNvPr id="22" name="矩形 21"/>
              <p:cNvSpPr/>
              <p:nvPr/>
            </p:nvSpPr>
            <p:spPr>
              <a:xfrm>
                <a:off x="5322920" y="5820197"/>
                <a:ext cx="2387000" cy="461665"/>
              </a:xfrm>
              <a:prstGeom prst="rect">
                <a:avLst/>
              </a:prstGeom>
            </p:spPr>
            <p:txBody>
              <a:bodyPr wrap="none">
                <a:spAutoFit/>
              </a:bodyPr>
              <a:lstStyle/>
              <a:p>
                <a:r>
                  <a:rPr lang="en-US" altLang="zh-TW" sz="2400" dirty="0" smtClean="0">
                    <a:solidFill>
                      <a:srgbClr val="FFFF00"/>
                    </a:solidFill>
                    <a:latin typeface="Calibri" panose="020F0502020204030204" pitchFamily="34" charset="0"/>
                    <a:cs typeface="Calibri" panose="020F0502020204030204" pitchFamily="34" charset="0"/>
                  </a:rPr>
                  <a:t>Operating System</a:t>
                </a:r>
                <a:endParaRPr lang="zh-TW" altLang="en-US" sz="2400" dirty="0">
                  <a:solidFill>
                    <a:srgbClr val="FFFF00"/>
                  </a:solidFill>
                  <a:latin typeface="Calibri" panose="020F0502020204030204" pitchFamily="34" charset="0"/>
                  <a:cs typeface="Calibri" panose="020F0502020204030204" pitchFamily="34" charset="0"/>
                </a:endParaRPr>
              </a:p>
            </p:txBody>
          </p:sp>
        </p:grpSp>
        <p:pic>
          <p:nvPicPr>
            <p:cNvPr id="4100" name="Picture 4" descr="ãé»è¦ å¡éãçåçæå°çµæ"/>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10800000" flipV="1">
              <a:off x="1700681" y="1565793"/>
              <a:ext cx="414046" cy="414046"/>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descr="ãé»è¦ å¡éãçåçæå°çµæ"/>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10800000" flipV="1">
              <a:off x="1700681" y="4518122"/>
              <a:ext cx="414046" cy="414046"/>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4" descr="ãé»è¦ å¡éãçåçæå°çµæ"/>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10800000" flipV="1">
              <a:off x="4076945" y="4518121"/>
              <a:ext cx="414046" cy="414046"/>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4" descr="ãé»è¦ å¡éãçåçæå°çµæ"/>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10800000" flipV="1">
              <a:off x="4076944" y="1565794"/>
              <a:ext cx="414046" cy="414046"/>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流程圖: 磁碟 2"/>
          <p:cNvSpPr/>
          <p:nvPr/>
        </p:nvSpPr>
        <p:spPr>
          <a:xfrm>
            <a:off x="2203250" y="2515208"/>
            <a:ext cx="2073203" cy="1440160"/>
          </a:xfrm>
          <a:prstGeom prst="flowChartMagneticDisk">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263206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274638"/>
            <a:ext cx="7962088" cy="1143000"/>
          </a:xfrm>
        </p:spPr>
        <p:txBody>
          <a:bodyPr>
            <a:normAutofit/>
          </a:bodyPr>
          <a:lstStyle/>
          <a:p>
            <a:r>
              <a:rPr lang="en-US" altLang="en-US" sz="4400" b="1" dirty="0">
                <a:latin typeface="Calibri" pitchFamily="34" charset="0"/>
              </a:rPr>
              <a:t>7.1.2  Bootstrap </a:t>
            </a:r>
            <a:r>
              <a:rPr lang="en-US" altLang="en-US" sz="4400" b="1" dirty="0" smtClean="0">
                <a:latin typeface="Calibri" pitchFamily="34" charset="0"/>
              </a:rPr>
              <a:t>process</a:t>
            </a:r>
            <a:endParaRPr lang="zh-TW" altLang="en-US" sz="4400" dirty="0"/>
          </a:p>
        </p:txBody>
      </p:sp>
      <p:grpSp>
        <p:nvGrpSpPr>
          <p:cNvPr id="8" name="群組 7"/>
          <p:cNvGrpSpPr/>
          <p:nvPr/>
        </p:nvGrpSpPr>
        <p:grpSpPr>
          <a:xfrm>
            <a:off x="2771800" y="3855912"/>
            <a:ext cx="4248472" cy="2882731"/>
            <a:chOff x="2123728" y="1528664"/>
            <a:chExt cx="5302225" cy="4060576"/>
          </a:xfrm>
        </p:grpSpPr>
        <p:pic>
          <p:nvPicPr>
            <p:cNvPr id="2050" name="Picture 2" descr="ãéå­å¾é¢çç°ãçåçæå°çµæ"/>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6011" b="96721" l="10182" r="93455">
                          <a14:backgroundMark x1="53818" y1="87432" x2="53818" y2="87432"/>
                          <a14:backgroundMark x1="49455" y1="87978" x2="48000" y2="89617"/>
                          <a14:backgroundMark x1="46909" y1="90164" x2="27636" y2="93989"/>
                        </a14:backgroundRemoval>
                      </a14:imgEffect>
                    </a14:imgLayer>
                  </a14:imgProps>
                </a:ext>
                <a:ext uri="{28A0092B-C50C-407E-A947-70E740481C1C}">
                  <a14:useLocalDpi xmlns:a14="http://schemas.microsoft.com/office/drawing/2010/main" val="0"/>
                </a:ext>
              </a:extLst>
            </a:blip>
            <a:srcRect/>
            <a:stretch>
              <a:fillRect/>
            </a:stretch>
          </p:blipFill>
          <p:spPr bwMode="auto">
            <a:xfrm>
              <a:off x="2123728" y="2060848"/>
              <a:ext cx="5302225" cy="3528392"/>
            </a:xfrm>
            <a:prstGeom prst="rect">
              <a:avLst/>
            </a:prstGeom>
            <a:noFill/>
            <a:extLst>
              <a:ext uri="{909E8E84-426E-40DD-AFC4-6F175D3DCCD1}">
                <a14:hiddenFill xmlns:a14="http://schemas.microsoft.com/office/drawing/2010/main">
                  <a:solidFill>
                    <a:srgbClr val="FFFFFF"/>
                  </a:solidFill>
                </a14:hiddenFill>
              </a:ext>
            </a:extLst>
          </p:spPr>
        </p:pic>
        <p:sp>
          <p:nvSpPr>
            <p:cNvPr id="6" name="橢圓 5"/>
            <p:cNvSpPr/>
            <p:nvPr/>
          </p:nvSpPr>
          <p:spPr>
            <a:xfrm>
              <a:off x="5940152" y="2026568"/>
              <a:ext cx="864096" cy="864096"/>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向下箭號 6"/>
            <p:cNvSpPr/>
            <p:nvPr/>
          </p:nvSpPr>
          <p:spPr>
            <a:xfrm rot="2406916">
              <a:off x="6610731" y="1528664"/>
              <a:ext cx="621705" cy="648072"/>
            </a:xfrm>
            <a:prstGeom prst="downArrow">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9" name="矩形 8"/>
          <p:cNvSpPr/>
          <p:nvPr/>
        </p:nvSpPr>
        <p:spPr>
          <a:xfrm>
            <a:off x="1043608" y="1196752"/>
            <a:ext cx="8100392" cy="2246769"/>
          </a:xfrm>
          <a:prstGeom prst="rect">
            <a:avLst/>
          </a:prstGeom>
        </p:spPr>
        <p:txBody>
          <a:bodyPr wrap="square">
            <a:spAutoFit/>
          </a:bodyPr>
          <a:lstStyle/>
          <a:p>
            <a:pPr marL="457200" indent="-457200" algn="just">
              <a:buFont typeface="Arial" panose="020B0604020202020204" pitchFamily="34" charset="0"/>
              <a:buChar char="•"/>
            </a:pP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Originating from a foreign novel, after a supporting character falls into the mud, he pulls himself out using the ring behind the shoe. </a:t>
            </a:r>
          </a:p>
          <a:p>
            <a:pPr marL="457200" indent="-457200" algn="just">
              <a:buFont typeface="Arial" panose="020B0604020202020204" pitchFamily="34" charset="0"/>
              <a:buChar char="•"/>
            </a:pPr>
            <a:r>
              <a:rPr lang="en-US" altLang="zh-TW" sz="2800" dirty="0" smtClean="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Therefore, Bootstrapping has the meaning of “not asking for people”.</a:t>
            </a:r>
            <a:endParaRPr lang="zh-TW" altLang="en-US" sz="2800" dirty="0">
              <a:solidFill>
                <a:schemeClr val="accent3">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6612550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夏至">
  <a:themeElements>
    <a:clrScheme name="夏至">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夏至">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夏至">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2438</TotalTime>
  <Words>5878</Words>
  <Application>Microsoft Office PowerPoint</Application>
  <PresentationFormat>如螢幕大小 (4:3)</PresentationFormat>
  <Paragraphs>755</Paragraphs>
  <Slides>67</Slides>
  <Notes>59</Notes>
  <HiddenSlides>0</HiddenSlides>
  <MMClips>0</MMClips>
  <ScaleCrop>false</ScaleCrop>
  <HeadingPairs>
    <vt:vector size="4" baseType="variant">
      <vt:variant>
        <vt:lpstr>佈景主題</vt:lpstr>
      </vt:variant>
      <vt:variant>
        <vt:i4>1</vt:i4>
      </vt:variant>
      <vt:variant>
        <vt:lpstr>投影片標題</vt:lpstr>
      </vt:variant>
      <vt:variant>
        <vt:i4>67</vt:i4>
      </vt:variant>
    </vt:vector>
  </HeadingPairs>
  <TitlesOfParts>
    <vt:vector size="68" baseType="lpstr">
      <vt:lpstr>夏至</vt:lpstr>
      <vt:lpstr>CHAPTER 7</vt:lpstr>
      <vt:lpstr>7.1   INTRODUCTION</vt:lpstr>
      <vt:lpstr>Computer software</vt:lpstr>
      <vt:lpstr>A computer system</vt:lpstr>
      <vt:lpstr>7.1.1   Operating System</vt:lpstr>
      <vt:lpstr>Major design goals</vt:lpstr>
      <vt:lpstr>Major design goals</vt:lpstr>
      <vt:lpstr>Who executes the OS ?</vt:lpstr>
      <vt:lpstr>7.1.2  Bootstrap process</vt:lpstr>
      <vt:lpstr>Boot strapping (booting)</vt:lpstr>
      <vt:lpstr>7-2   EVOLUTION</vt:lpstr>
      <vt:lpstr>Batch systems</vt:lpstr>
      <vt:lpstr>Batch systems</vt:lpstr>
      <vt:lpstr>Batch systems</vt:lpstr>
      <vt:lpstr>Batch systems</vt:lpstr>
      <vt:lpstr>Batch systems</vt:lpstr>
      <vt:lpstr>Time-sharing systems</vt:lpstr>
      <vt:lpstr>Time-sharing systems</vt:lpstr>
      <vt:lpstr>Personal systems</vt:lpstr>
      <vt:lpstr>Parallel systems</vt:lpstr>
      <vt:lpstr>Parallel systems</vt:lpstr>
      <vt:lpstr>Distributed systems</vt:lpstr>
      <vt:lpstr>Distributed systems</vt:lpstr>
      <vt:lpstr>Real-time systems</vt:lpstr>
      <vt:lpstr>7-3   COMPONENTS</vt:lpstr>
      <vt:lpstr>Components</vt:lpstr>
      <vt:lpstr>7.3.1  User interface</vt:lpstr>
      <vt:lpstr>7.3.2  Memory Management  </vt:lpstr>
      <vt:lpstr>Monoprogramming</vt:lpstr>
      <vt:lpstr>Multiprogramming</vt:lpstr>
      <vt:lpstr>Multiprogramming</vt:lpstr>
      <vt:lpstr>Nonswapping</vt:lpstr>
      <vt:lpstr>Partitioning</vt:lpstr>
      <vt:lpstr>Problem</vt:lpstr>
      <vt:lpstr>Partitioning</vt:lpstr>
      <vt:lpstr>Paging</vt:lpstr>
      <vt:lpstr>Paging</vt:lpstr>
      <vt:lpstr>Swapping</vt:lpstr>
      <vt:lpstr>Demand paging</vt:lpstr>
      <vt:lpstr>Demand paging</vt:lpstr>
      <vt:lpstr>Demand segmentation</vt:lpstr>
      <vt:lpstr>Demand segmentation</vt:lpstr>
      <vt:lpstr>Demand paging and segmentation</vt:lpstr>
      <vt:lpstr>Virtual memory</vt:lpstr>
      <vt:lpstr>7.3.3  Process manager</vt:lpstr>
      <vt:lpstr>State diagram</vt:lpstr>
      <vt:lpstr>Scheduler</vt:lpstr>
      <vt:lpstr>Queuing</vt:lpstr>
      <vt:lpstr>Queuing strategy</vt:lpstr>
      <vt:lpstr>Deadlock</vt:lpstr>
      <vt:lpstr>Deadlock</vt:lpstr>
      <vt:lpstr>Deadlock</vt:lpstr>
      <vt:lpstr>Deadlock solution</vt:lpstr>
      <vt:lpstr>Starvation</vt:lpstr>
      <vt:lpstr>Starvation</vt:lpstr>
      <vt:lpstr>Device manager</vt:lpstr>
      <vt:lpstr>7.3.4 File manager</vt:lpstr>
      <vt:lpstr>7-4   A SURVEY OF OPERATING SYSTEMS</vt:lpstr>
      <vt:lpstr>UNIX (1969)</vt:lpstr>
      <vt:lpstr>UNIX</vt:lpstr>
      <vt:lpstr>Linux(1991)</vt:lpstr>
      <vt:lpstr>Linux</vt:lpstr>
      <vt:lpstr>Windows (1980)</vt:lpstr>
      <vt:lpstr>Windows</vt:lpstr>
      <vt:lpstr>Windows</vt:lpstr>
      <vt:lpstr>Windows</vt:lpstr>
      <vt:lpstr>備課結束時間 2:21 AM</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7</dc:title>
  <dc:creator>A shu</dc:creator>
  <cp:lastModifiedBy>A shu</cp:lastModifiedBy>
  <cp:revision>133</cp:revision>
  <dcterms:created xsi:type="dcterms:W3CDTF">2018-12-04T13:08:52Z</dcterms:created>
  <dcterms:modified xsi:type="dcterms:W3CDTF">2018-12-27T06:18:20Z</dcterms:modified>
</cp:coreProperties>
</file>

<file path=docProps/thumbnail.jpeg>
</file>